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8" r:id="rId3"/>
    <p:sldId id="299" r:id="rId4"/>
    <p:sldId id="298" r:id="rId5"/>
    <p:sldId id="300" r:id="rId6"/>
    <p:sldId id="290" r:id="rId7"/>
    <p:sldId id="295" r:id="rId8"/>
    <p:sldId id="296" r:id="rId9"/>
    <p:sldId id="297" r:id="rId10"/>
    <p:sldId id="284" r:id="rId11"/>
    <p:sldId id="272" r:id="rId12"/>
    <p:sldId id="273" r:id="rId13"/>
    <p:sldId id="287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 showGuides="1">
      <p:cViewPr>
        <p:scale>
          <a:sx n="101" d="100"/>
          <a:sy n="101" d="100"/>
        </p:scale>
        <p:origin x="102" y="54"/>
      </p:cViewPr>
      <p:guideLst>
        <p:guide orient="horz" pos="11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1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5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5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7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6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6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BDE04-4DF5-4453-9EDC-B17F133D1EED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7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1.png"/><Relationship Id="rId13" Type="http://schemas.openxmlformats.org/officeDocument/2006/relationships/image" Target="../media/image43.png"/><Relationship Id="rId3" Type="http://schemas.openxmlformats.org/officeDocument/2006/relationships/image" Target="../media/image211.png"/><Relationship Id="rId7" Type="http://schemas.openxmlformats.org/officeDocument/2006/relationships/image" Target="../media/image610.png"/><Relationship Id="rId12" Type="http://schemas.openxmlformats.org/officeDocument/2006/relationships/image" Target="../media/image11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11" Type="http://schemas.openxmlformats.org/officeDocument/2006/relationships/image" Target="../media/image1010.png"/><Relationship Id="rId5" Type="http://schemas.openxmlformats.org/officeDocument/2006/relationships/image" Target="../media/image410.png"/><Relationship Id="rId10" Type="http://schemas.openxmlformats.org/officeDocument/2006/relationships/image" Target="../media/image910.png"/><Relationship Id="rId4" Type="http://schemas.openxmlformats.org/officeDocument/2006/relationships/image" Target="../media/image310.png"/><Relationship Id="rId9" Type="http://schemas.openxmlformats.org/officeDocument/2006/relationships/image" Target="../media/image8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0.png"/><Relationship Id="rId18" Type="http://schemas.openxmlformats.org/officeDocument/2006/relationships/image" Target="../media/image105.png"/><Relationship Id="rId26" Type="http://schemas.openxmlformats.org/officeDocument/2006/relationships/image" Target="../media/image321.png"/><Relationship Id="rId3" Type="http://schemas.openxmlformats.org/officeDocument/2006/relationships/image" Target="../media/image90.png"/><Relationship Id="rId21" Type="http://schemas.openxmlformats.org/officeDocument/2006/relationships/image" Target="../media/image170.png"/><Relationship Id="rId7" Type="http://schemas.openxmlformats.org/officeDocument/2006/relationships/image" Target="../media/image181.png"/><Relationship Id="rId12" Type="http://schemas.openxmlformats.org/officeDocument/2006/relationships/image" Target="../media/image231.png"/><Relationship Id="rId17" Type="http://schemas.openxmlformats.org/officeDocument/2006/relationships/image" Target="../media/image270.png"/><Relationship Id="rId25" Type="http://schemas.openxmlformats.org/officeDocument/2006/relationships/image" Target="../media/image311.png"/><Relationship Id="rId2" Type="http://schemas.openxmlformats.org/officeDocument/2006/relationships/image" Target="../media/image13.png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11" Type="http://schemas.openxmlformats.org/officeDocument/2006/relationships/image" Target="../media/image220.png"/><Relationship Id="rId24" Type="http://schemas.openxmlformats.org/officeDocument/2006/relationships/image" Target="../media/image300.png"/><Relationship Id="rId5" Type="http://schemas.openxmlformats.org/officeDocument/2006/relationships/image" Target="../media/image158.png"/><Relationship Id="rId15" Type="http://schemas.openxmlformats.org/officeDocument/2006/relationships/image" Target="../media/image260.png"/><Relationship Id="rId23" Type="http://schemas.openxmlformats.org/officeDocument/2006/relationships/image" Target="../media/image290.png"/><Relationship Id="rId10" Type="http://schemas.openxmlformats.org/officeDocument/2006/relationships/image" Target="../media/image212.png"/><Relationship Id="rId19" Type="http://schemas.openxmlformats.org/officeDocument/2006/relationships/image" Target="../media/image106.png"/><Relationship Id="rId4" Type="http://schemas.openxmlformats.org/officeDocument/2006/relationships/image" Target="../media/image1410.png"/><Relationship Id="rId9" Type="http://schemas.openxmlformats.org/officeDocument/2006/relationships/image" Target="../media/image200.png"/><Relationship Id="rId14" Type="http://schemas.openxmlformats.org/officeDocument/2006/relationships/image" Target="../media/image250.png"/><Relationship Id="rId22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350.png"/><Relationship Id="rId26" Type="http://schemas.openxmlformats.org/officeDocument/2006/relationships/image" Target="../media/image105.png"/><Relationship Id="rId3" Type="http://schemas.openxmlformats.org/officeDocument/2006/relationships/image" Target="../media/image129.png"/><Relationship Id="rId21" Type="http://schemas.openxmlformats.org/officeDocument/2006/relationships/image" Target="../media/image380.png"/><Relationship Id="rId7" Type="http://schemas.openxmlformats.org/officeDocument/2006/relationships/image" Target="../media/image133.png"/><Relationship Id="rId12" Type="http://schemas.openxmlformats.org/officeDocument/2006/relationships/image" Target="../media/image340.png"/><Relationship Id="rId17" Type="http://schemas.openxmlformats.org/officeDocument/2006/relationships/image" Target="../media/image143.png"/><Relationship Id="rId25" Type="http://schemas.openxmlformats.org/officeDocument/2006/relationships/image" Target="../media/image400.png"/><Relationship Id="rId2" Type="http://schemas.openxmlformats.org/officeDocument/2006/relationships/image" Target="../media/image110.png"/><Relationship Id="rId16" Type="http://schemas.openxmlformats.org/officeDocument/2006/relationships/image" Target="../media/image142.png"/><Relationship Id="rId20" Type="http://schemas.openxmlformats.org/officeDocument/2006/relationships/image" Target="../media/image370.png"/><Relationship Id="rId29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1.png"/><Relationship Id="rId11" Type="http://schemas.openxmlformats.org/officeDocument/2006/relationships/image" Target="../media/image351.png"/><Relationship Id="rId24" Type="http://schemas.openxmlformats.org/officeDocument/2006/relationships/image" Target="../media/image411.png"/><Relationship Id="rId5" Type="http://schemas.openxmlformats.org/officeDocument/2006/relationships/image" Target="../media/image330.png"/><Relationship Id="rId15" Type="http://schemas.openxmlformats.org/officeDocument/2006/relationships/image" Target="../media/image371.png"/><Relationship Id="rId23" Type="http://schemas.openxmlformats.org/officeDocument/2006/relationships/image" Target="../media/image401.png"/><Relationship Id="rId28" Type="http://schemas.openxmlformats.org/officeDocument/2006/relationships/image" Target="../media/image107.png"/><Relationship Id="rId10" Type="http://schemas.openxmlformats.org/officeDocument/2006/relationships/image" Target="../media/image113.png"/><Relationship Id="rId19" Type="http://schemas.openxmlformats.org/officeDocument/2006/relationships/image" Target="../media/image360.png"/><Relationship Id="rId4" Type="http://schemas.openxmlformats.org/officeDocument/2006/relationships/image" Target="../media/image320.png"/><Relationship Id="rId9" Type="http://schemas.openxmlformats.org/officeDocument/2006/relationships/image" Target="../media/image112.png"/><Relationship Id="rId14" Type="http://schemas.openxmlformats.org/officeDocument/2006/relationships/image" Target="../media/image361.png"/><Relationship Id="rId22" Type="http://schemas.openxmlformats.org/officeDocument/2006/relationships/image" Target="../media/image390.png"/><Relationship Id="rId27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500.png"/><Relationship Id="rId18" Type="http://schemas.openxmlformats.org/officeDocument/2006/relationships/image" Target="../media/image55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490.png"/><Relationship Id="rId17" Type="http://schemas.openxmlformats.org/officeDocument/2006/relationships/image" Target="../media/image54.png"/><Relationship Id="rId2" Type="http://schemas.openxmlformats.org/officeDocument/2006/relationships/image" Target="../media/image430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5" Type="http://schemas.openxmlformats.org/officeDocument/2006/relationships/image" Target="../media/image52.png"/><Relationship Id="rId10" Type="http://schemas.openxmlformats.org/officeDocument/2006/relationships/image" Target="../media/image49.png"/><Relationship Id="rId19" Type="http://schemas.openxmlformats.org/officeDocument/2006/relationships/image" Target="../media/image56.png"/><Relationship Id="rId4" Type="http://schemas.openxmlformats.org/officeDocument/2006/relationships/image" Target="../media/image45.png"/><Relationship Id="rId9" Type="http://schemas.openxmlformats.org/officeDocument/2006/relationships/image" Target="../media/image155.png"/><Relationship Id="rId1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600.png"/><Relationship Id="rId9" Type="http://schemas.openxmlformats.org/officeDocument/2006/relationships/image" Target="../media/image57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73.png"/><Relationship Id="rId16" Type="http://schemas.openxmlformats.org/officeDocument/2006/relationships/image" Target="../media/image84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79.png"/><Relationship Id="rId5" Type="http://schemas.openxmlformats.org/officeDocument/2006/relationships/image" Target="../media/image76.png"/><Relationship Id="rId15" Type="http://schemas.openxmlformats.org/officeDocument/2006/relationships/image" Target="../media/image83.png"/><Relationship Id="rId10" Type="http://schemas.openxmlformats.org/officeDocument/2006/relationships/image" Target="../media/image184.png"/><Relationship Id="rId19" Type="http://schemas.openxmlformats.org/officeDocument/2006/relationships/image" Target="../media/image87.png"/><Relationship Id="rId4" Type="http://schemas.openxmlformats.org/officeDocument/2006/relationships/image" Target="../media/image75.png"/><Relationship Id="rId9" Type="http://schemas.openxmlformats.org/officeDocument/2006/relationships/image" Target="../media/image183.png"/><Relationship Id="rId1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99.png"/><Relationship Id="rId2" Type="http://schemas.openxmlformats.org/officeDocument/2006/relationships/image" Target="../media/image89.png"/><Relationship Id="rId16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png"/><Relationship Id="rId11" Type="http://schemas.openxmlformats.org/officeDocument/2006/relationships/image" Target="../media/image95.png"/><Relationship Id="rId5" Type="http://schemas.openxmlformats.org/officeDocument/2006/relationships/image" Target="../media/image192.png"/><Relationship Id="rId15" Type="http://schemas.openxmlformats.org/officeDocument/2006/relationships/image" Target="../media/image202.png"/><Relationship Id="rId10" Type="http://schemas.openxmlformats.org/officeDocument/2006/relationships/image" Target="../media/image94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3.png"/><Relationship Id="rId3" Type="http://schemas.openxmlformats.org/officeDocument/2006/relationships/image" Target="../media/image101.png"/><Relationship Id="rId21" Type="http://schemas.openxmlformats.org/officeDocument/2006/relationships/image" Target="../media/image223.png"/><Relationship Id="rId7" Type="http://schemas.openxmlformats.org/officeDocument/2006/relationships/image" Target="../media/image109.png"/><Relationship Id="rId12" Type="http://schemas.openxmlformats.org/officeDocument/2006/relationships/image" Target="../media/image118.png"/><Relationship Id="rId17" Type="http://schemas.openxmlformats.org/officeDocument/2006/relationships/image" Target="../media/image219.png"/><Relationship Id="rId25" Type="http://schemas.openxmlformats.org/officeDocument/2006/relationships/image" Target="../media/image128.png"/><Relationship Id="rId2" Type="http://schemas.openxmlformats.org/officeDocument/2006/relationships/image" Target="../media/image100.png"/><Relationship Id="rId16" Type="http://schemas.openxmlformats.org/officeDocument/2006/relationships/image" Target="../media/image122.png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80.png"/><Relationship Id="rId24" Type="http://schemas.openxmlformats.org/officeDocument/2006/relationships/image" Target="../media/image127.png"/><Relationship Id="rId5" Type="http://schemas.openxmlformats.org/officeDocument/2006/relationships/image" Target="../media/image104.png"/><Relationship Id="rId15" Type="http://schemas.openxmlformats.org/officeDocument/2006/relationships/image" Target="../media/image1210.png"/><Relationship Id="rId23" Type="http://schemas.openxmlformats.org/officeDocument/2006/relationships/image" Target="../media/image126.png"/><Relationship Id="rId10" Type="http://schemas.openxmlformats.org/officeDocument/2006/relationships/image" Target="../media/image117.png"/><Relationship Id="rId19" Type="http://schemas.openxmlformats.org/officeDocument/2006/relationships/image" Target="../media/image124.png"/><Relationship Id="rId4" Type="http://schemas.openxmlformats.org/officeDocument/2006/relationships/image" Target="../media/image102.png"/><Relationship Id="rId9" Type="http://schemas.openxmlformats.org/officeDocument/2006/relationships/image" Target="../media/image115.png"/><Relationship Id="rId14" Type="http://schemas.openxmlformats.org/officeDocument/2006/relationships/image" Target="../media/image1200.png"/><Relationship Id="rId22" Type="http://schemas.openxmlformats.org/officeDocument/2006/relationships/image" Target="../media/image2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226.png"/><Relationship Id="rId7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2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137.png"/><Relationship Id="rId18" Type="http://schemas.openxmlformats.org/officeDocument/2006/relationships/image" Target="../media/image141.png"/><Relationship Id="rId3" Type="http://schemas.openxmlformats.org/officeDocument/2006/relationships/image" Target="../media/image238.png"/><Relationship Id="rId21" Type="http://schemas.openxmlformats.org/officeDocument/2006/relationships/image" Target="../media/image146.png"/><Relationship Id="rId7" Type="http://schemas.openxmlformats.org/officeDocument/2006/relationships/image" Target="../media/image230.png"/><Relationship Id="rId12" Type="http://schemas.openxmlformats.org/officeDocument/2006/relationships/image" Target="../media/image210.png"/><Relationship Id="rId17" Type="http://schemas.openxmlformats.org/officeDocument/2006/relationships/image" Target="../media/image140.png"/><Relationship Id="rId25" Type="http://schemas.openxmlformats.org/officeDocument/2006/relationships/image" Target="../media/image150.png"/><Relationship Id="rId2" Type="http://schemas.openxmlformats.org/officeDocument/2006/relationships/image" Target="../media/image135.png"/><Relationship Id="rId16" Type="http://schemas.openxmlformats.org/officeDocument/2006/relationships/image" Target="../media/image139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90.png"/><Relationship Id="rId24" Type="http://schemas.openxmlformats.org/officeDocument/2006/relationships/image" Target="../media/image149.png"/><Relationship Id="rId15" Type="http://schemas.openxmlformats.org/officeDocument/2006/relationships/image" Target="../media/image138.png"/><Relationship Id="rId23" Type="http://schemas.openxmlformats.org/officeDocument/2006/relationships/image" Target="../media/image148.png"/><Relationship Id="rId10" Type="http://schemas.openxmlformats.org/officeDocument/2006/relationships/image" Target="../media/image136.png"/><Relationship Id="rId19" Type="http://schemas.openxmlformats.org/officeDocument/2006/relationships/image" Target="../media/image144.png"/><Relationship Id="rId9" Type="http://schemas.openxmlformats.org/officeDocument/2006/relationships/image" Target="../media/image2060.png"/><Relationship Id="rId14" Type="http://schemas.openxmlformats.org/officeDocument/2006/relationships/image" Target="../media/image237.png"/><Relationship Id="rId4" Type="http://schemas.openxmlformats.org/officeDocument/2006/relationships/image" Target="../media/image239.png"/><Relationship Id="rId22" Type="http://schemas.openxmlformats.org/officeDocument/2006/relationships/image" Target="../media/image1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7.png"/><Relationship Id="rId3" Type="http://schemas.openxmlformats.org/officeDocument/2006/relationships/image" Target="../media/image246.png"/><Relationship Id="rId7" Type="http://schemas.openxmlformats.org/officeDocument/2006/relationships/image" Target="../media/image88.png"/><Relationship Id="rId12" Type="http://schemas.openxmlformats.org/officeDocument/2006/relationships/image" Target="../media/image15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11" Type="http://schemas.openxmlformats.org/officeDocument/2006/relationships/image" Target="../media/image234.png"/><Relationship Id="rId5" Type="http://schemas.openxmlformats.org/officeDocument/2006/relationships/image" Target="../media/image248.png"/><Relationship Id="rId15" Type="http://schemas.openxmlformats.org/officeDocument/2006/relationships/image" Target="../media/image159.png"/><Relationship Id="rId10" Type="http://schemas.openxmlformats.org/officeDocument/2006/relationships/image" Target="../media/image153.png"/><Relationship Id="rId4" Type="http://schemas.openxmlformats.org/officeDocument/2006/relationships/image" Target="../media/image247.png"/><Relationship Id="rId9" Type="http://schemas.openxmlformats.org/officeDocument/2006/relationships/image" Target="../media/image152.png"/><Relationship Id="rId14" Type="http://schemas.openxmlformats.org/officeDocument/2006/relationships/image" Target="../media/image15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0.png"/><Relationship Id="rId13" Type="http://schemas.openxmlformats.org/officeDocument/2006/relationships/image" Target="../media/image4050.png"/><Relationship Id="rId18" Type="http://schemas.openxmlformats.org/officeDocument/2006/relationships/image" Target="../media/image4.png"/><Relationship Id="rId26" Type="http://schemas.openxmlformats.org/officeDocument/2006/relationships/image" Target="../media/image11.png"/><Relationship Id="rId21" Type="http://schemas.openxmlformats.org/officeDocument/2006/relationships/image" Target="../media/image6.png"/><Relationship Id="rId7" Type="http://schemas.openxmlformats.org/officeDocument/2006/relationships/image" Target="../media/image3410.png"/><Relationship Id="rId17" Type="http://schemas.openxmlformats.org/officeDocument/2006/relationships/image" Target="../media/image4400.png"/><Relationship Id="rId25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4300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11.png"/><Relationship Id="rId24" Type="http://schemas.openxmlformats.org/officeDocument/2006/relationships/image" Target="../media/image9.png"/><Relationship Id="rId5" Type="http://schemas.openxmlformats.org/officeDocument/2006/relationships/image" Target="../media/image3211.png"/><Relationship Id="rId15" Type="http://schemas.openxmlformats.org/officeDocument/2006/relationships/image" Target="../media/image4200.png"/><Relationship Id="rId23" Type="http://schemas.openxmlformats.org/officeDocument/2006/relationships/image" Target="../media/image8.png"/><Relationship Id="rId10" Type="http://schemas.openxmlformats.org/officeDocument/2006/relationships/image" Target="../media/image3.png"/><Relationship Id="rId19" Type="http://schemas.openxmlformats.org/officeDocument/2006/relationships/image" Target="../media/image5.png"/><Relationship Id="rId4" Type="http://schemas.openxmlformats.org/officeDocument/2006/relationships/image" Target="../media/image120.png"/><Relationship Id="rId9" Type="http://schemas.openxmlformats.org/officeDocument/2006/relationships/image" Target="../media/image2.png"/><Relationship Id="rId14" Type="http://schemas.openxmlformats.org/officeDocument/2006/relationships/image" Target="../media/image4110.png"/><Relationship Id="rId22" Type="http://schemas.openxmlformats.org/officeDocument/2006/relationships/image" Target="../media/image7.png"/><Relationship Id="rId27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1.png"/><Relationship Id="rId13" Type="http://schemas.openxmlformats.org/officeDocument/2006/relationships/image" Target="../media/image640.png"/><Relationship Id="rId3" Type="http://schemas.openxmlformats.org/officeDocument/2006/relationships/image" Target="../media/image20.png"/><Relationship Id="rId7" Type="http://schemas.openxmlformats.org/officeDocument/2006/relationships/image" Target="../media/image581.png"/><Relationship Id="rId17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740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19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11" Type="http://schemas.openxmlformats.org/officeDocument/2006/relationships/image" Target="../media/image29.png"/><Relationship Id="rId5" Type="http://schemas.openxmlformats.org/officeDocument/2006/relationships/image" Target="../media/image198.png"/><Relationship Id="rId15" Type="http://schemas.openxmlformats.org/officeDocument/2006/relationships/image" Target="../media/image33.png"/><Relationship Id="rId10" Type="http://schemas.openxmlformats.org/officeDocument/2006/relationships/image" Target="../media/image770.png"/><Relationship Id="rId4" Type="http://schemas.openxmlformats.org/officeDocument/2006/relationships/image" Target="../media/image710.png"/><Relationship Id="rId9" Type="http://schemas.openxmlformats.org/officeDocument/2006/relationships/image" Target="../media/image760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13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830.png"/><Relationship Id="rId12" Type="http://schemas.openxmlformats.org/officeDocument/2006/relationships/image" Target="../media/image20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8.png"/><Relationship Id="rId5" Type="http://schemas.openxmlformats.org/officeDocument/2006/relationships/image" Target="../media/image40.png"/><Relationship Id="rId10" Type="http://schemas.openxmlformats.org/officeDocument/2006/relationships/image" Target="../media/image207.png"/><Relationship Id="rId4" Type="http://schemas.openxmlformats.org/officeDocument/2006/relationships/image" Target="../media/image39.png"/><Relationship Id="rId9" Type="http://schemas.openxmlformats.org/officeDocument/2006/relationships/image" Target="../media/image20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2487467" y="5995987"/>
            <a:ext cx="8255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99"/>
                </a:solidFill>
                <a:ea typeface="Cambria Math" panose="02040503050406030204" pitchFamily="18" charset="0"/>
              </a:rPr>
              <a:t>L</a:t>
            </a:r>
            <a:r>
              <a:rPr lang="en-US" sz="2000" b="1" dirty="0" smtClean="0">
                <a:solidFill>
                  <a:srgbClr val="000099"/>
                </a:solidFill>
                <a:ea typeface="Cambria Math" panose="02040503050406030204" pitchFamily="18" charset="0"/>
              </a:rPr>
              <a:t>ectur</a:t>
            </a:r>
            <a:r>
              <a:rPr lang="en-US" sz="2000" b="1" dirty="0" smtClean="0">
                <a:solidFill>
                  <a:srgbClr val="003399"/>
                </a:solidFill>
                <a:ea typeface="Cambria Math" panose="02040503050406030204" pitchFamily="18" charset="0"/>
              </a:rPr>
              <a:t>e 7:  BCS Theory</a:t>
            </a:r>
            <a:endParaRPr lang="en-US" sz="2000" b="1" dirty="0">
              <a:solidFill>
                <a:srgbClr val="000099"/>
              </a:solidFill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2121707" y="246965"/>
            <a:ext cx="8794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Lecture 6:  </a:t>
            </a:r>
            <a:r>
              <a:rPr lang="en-US" sz="2000" b="1" dirty="0" err="1" smtClean="0">
                <a:solidFill>
                  <a:srgbClr val="C00000"/>
                </a:solidFill>
                <a:ea typeface="Cambria Math" panose="02040503050406030204" pitchFamily="18" charset="0"/>
              </a:rPr>
              <a:t>Ginzburg</a:t>
            </a:r>
            <a:r>
              <a:rPr lang="en-US" sz="20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-Landau theory --- supercurrents and </a:t>
            </a:r>
            <a:r>
              <a:rPr lang="en-US" sz="2000" b="1" dirty="0" err="1" smtClean="0">
                <a:solidFill>
                  <a:srgbClr val="C00000"/>
                </a:solidFill>
                <a:ea typeface="Cambria Math" panose="02040503050406030204" pitchFamily="18" charset="0"/>
              </a:rPr>
              <a:t>fluxoid</a:t>
            </a:r>
            <a:r>
              <a:rPr lang="en-US" sz="20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 quantization</a:t>
            </a:r>
            <a:endParaRPr lang="en-US" sz="2000" b="1" dirty="0">
              <a:solidFill>
                <a:srgbClr val="C00000"/>
              </a:solidFill>
              <a:ea typeface="Cambria Math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814" y="6064277"/>
            <a:ext cx="14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Next Tuesday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2353" y="246965"/>
            <a:ext cx="73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Today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7736" y="273538"/>
            <a:ext cx="1012873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3040" y="6079911"/>
            <a:ext cx="1577451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FE85D-3962-4468-AC4C-76417401F8F1}"/>
              </a:ext>
            </a:extLst>
          </p:cNvPr>
          <p:cNvSpPr txBox="1"/>
          <p:nvPr/>
        </p:nvSpPr>
        <p:spPr>
          <a:xfrm>
            <a:off x="1104789" y="1385732"/>
            <a:ext cx="101015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>
                <a:ea typeface="Cambria Math" panose="02040503050406030204" pitchFamily="18" charset="0"/>
              </a:rPr>
              <a:t>D</a:t>
            </a:r>
            <a:r>
              <a:rPr lang="en-US" dirty="0" smtClean="0">
                <a:ea typeface="Cambria Math" panose="02040503050406030204" pitchFamily="18" charset="0"/>
              </a:rPr>
              <a:t>iscussion the </a:t>
            </a:r>
            <a:r>
              <a:rPr lang="en-US" dirty="0" err="1" smtClean="0">
                <a:ea typeface="Cambria Math" panose="02040503050406030204" pitchFamily="18" charset="0"/>
              </a:rPr>
              <a:t>Ginzburg</a:t>
            </a:r>
            <a:r>
              <a:rPr lang="en-US" dirty="0" smtClean="0">
                <a:ea typeface="Cambria Math" panose="02040503050406030204" pitchFamily="18" charset="0"/>
              </a:rPr>
              <a:t>-Landau theory in three parts: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Presentation of the model and derivation of the penetration length and coherence length 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Calculation of the surface energy and categorization of Type I and Type II superconductivity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Current-carrying states and phase coherence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Cambria Math" panose="02040503050406030204" pitchFamily="18" charset="0"/>
              </a:rPr>
              <a:t>	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28989" y="3010109"/>
            <a:ext cx="389206" cy="173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083" y="284918"/>
            <a:ext cx="682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Current-Carrying Situations</a:t>
            </a:r>
            <a:endParaRPr lang="en-US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65465" y="673478"/>
                <a:ext cx="2937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2:</m:t>
                    </m:r>
                  </m:oMath>
                </a14:m>
                <a:r>
                  <a:rPr lang="en-US" dirty="0" smtClean="0"/>
                  <a:t>  cannot neglect phase ---  </a:t>
                </a:r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65" y="673478"/>
                <a:ext cx="2937984" cy="276999"/>
              </a:xfrm>
              <a:prstGeom prst="rect">
                <a:avLst/>
              </a:prstGeom>
              <a:blipFill>
                <a:blip r:embed="rId2"/>
                <a:stretch>
                  <a:fillRect l="-2905" t="-28261" r="-41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09640" y="1127106"/>
                <a:ext cx="4080861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40" y="1127106"/>
                <a:ext cx="4080861" cy="5558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2276" y="1872676"/>
                <a:ext cx="2977482" cy="398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76" y="1872676"/>
                <a:ext cx="2977482" cy="398442"/>
              </a:xfrm>
              <a:prstGeom prst="rect">
                <a:avLst/>
              </a:prstGeom>
              <a:blipFill>
                <a:blip r:embed="rId4"/>
                <a:stretch>
                  <a:fillRect l="-1844" t="-74242" r="-1230" b="-9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2112" y="2432103"/>
                <a:ext cx="2689198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12" y="2432103"/>
                <a:ext cx="2689198" cy="555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26419" y="2482853"/>
                <a:ext cx="226356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419" y="2482853"/>
                <a:ext cx="2263568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37553" y="4698185"/>
                <a:ext cx="122097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553" y="4698185"/>
                <a:ext cx="1220975" cy="5259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36114" y="4187848"/>
                <a:ext cx="14880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114" y="4187848"/>
                <a:ext cx="1488036" cy="400110"/>
              </a:xfrm>
              <a:prstGeom prst="rect">
                <a:avLst/>
              </a:prstGeom>
              <a:blipFill>
                <a:blip r:embed="rId8"/>
                <a:stretch>
                  <a:fillRect t="-3030" r="-1065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86906" y="4773040"/>
                <a:ext cx="9372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906" y="4773040"/>
                <a:ext cx="937244" cy="307777"/>
              </a:xfrm>
              <a:prstGeom prst="rect">
                <a:avLst/>
              </a:prstGeom>
              <a:blipFill>
                <a:blip r:embed="rId9"/>
                <a:stretch>
                  <a:fillRect l="-2597" t="-20000" r="-2662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42636" y="5411920"/>
                <a:ext cx="2062295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636" y="5411920"/>
                <a:ext cx="2062295" cy="7265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22177" y="5449323"/>
                <a:ext cx="2611292" cy="528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177" y="5449323"/>
                <a:ext cx="2611292" cy="5285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034457" y="6141622"/>
            <a:ext cx="2432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“gauge-invariant phase”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26509" y="6123574"/>
            <a:ext cx="2412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“ca</a:t>
            </a:r>
            <a:r>
              <a:rPr lang="en-US" dirty="0" smtClean="0">
                <a:ea typeface="Cambria Math" panose="02040503050406030204" pitchFamily="18" charset="0"/>
              </a:rPr>
              <a:t>no</a:t>
            </a:r>
            <a:r>
              <a:rPr lang="en-US" dirty="0" smtClean="0"/>
              <a:t>nical momentum”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77321" y="4104737"/>
                <a:ext cx="1482585" cy="528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321" y="4104737"/>
                <a:ext cx="1482585" cy="5284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390198" y="633690"/>
                <a:ext cx="13849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complex</a:t>
                </a:r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198" y="633690"/>
                <a:ext cx="1384931" cy="369332"/>
              </a:xfrm>
              <a:prstGeom prst="rect">
                <a:avLst/>
              </a:prstGeom>
              <a:blipFill>
                <a:blip r:embed="rId13"/>
                <a:stretch>
                  <a:fillRect l="-1322" t="-9836" r="-352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722021" y="3569921"/>
            <a:ext cx="1400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alternate   descriptions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980530" y="3146938"/>
            <a:ext cx="4734953" cy="874631"/>
            <a:chOff x="2980530" y="3146938"/>
            <a:chExt cx="4734953" cy="874631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5348006" y="3146938"/>
              <a:ext cx="1" cy="29358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2980530" y="3447633"/>
              <a:ext cx="5913" cy="573936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7712527" y="3437331"/>
              <a:ext cx="2956" cy="565435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2983486" y="3433415"/>
              <a:ext cx="4729041" cy="142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389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3" grpId="0"/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2936" y="125900"/>
                <a:ext cx="4095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/>
                  <a:t>Critical Current</a:t>
                </a:r>
                <a:r>
                  <a:rPr lang="en-US" dirty="0"/>
                  <a:t>      wire or film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u="sng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36" y="125900"/>
                <a:ext cx="4095865" cy="369332"/>
              </a:xfrm>
              <a:prstGeom prst="rect">
                <a:avLst/>
              </a:prstGeom>
              <a:blipFill>
                <a:blip r:embed="rId2"/>
                <a:stretch>
                  <a:fillRect l="-119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76286" y="755358"/>
            <a:ext cx="409575" cy="981075"/>
            <a:chOff x="685797" y="1133475"/>
            <a:chExt cx="409575" cy="9810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 flipH="1">
                  <a:off x="685797" y="1133475"/>
                  <a:ext cx="409575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85797" y="1133475"/>
                  <a:ext cx="409575" cy="310598"/>
                </a:xfrm>
                <a:prstGeom prst="rect">
                  <a:avLst/>
                </a:prstGeom>
                <a:blipFill>
                  <a:blip r:embed="rId3"/>
                  <a:stretch>
                    <a:fillRect t="-25490" r="-47059" b="-27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/>
            <p:nvPr/>
          </p:nvCxnSpPr>
          <p:spPr>
            <a:xfrm flipH="1" flipV="1">
              <a:off x="876293" y="1570041"/>
              <a:ext cx="14291" cy="40005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23899" y="1133475"/>
              <a:ext cx="0" cy="98107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23942" y="1133475"/>
              <a:ext cx="0" cy="98107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43050" y="773946"/>
                <a:ext cx="40958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uniform but may </a:t>
                </a:r>
                <a:r>
                  <a:rPr lang="en-US" dirty="0"/>
                  <a:t>be suppressed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773946"/>
                <a:ext cx="4095801" cy="276999"/>
              </a:xfrm>
              <a:prstGeom prst="rect">
                <a:avLst/>
              </a:prstGeom>
              <a:blipFill>
                <a:blip r:embed="rId4"/>
                <a:stretch>
                  <a:fillRect l="-893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75187" y="755358"/>
                <a:ext cx="2165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smtClean="0"/>
                  <a:t>non-screening)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187" y="755358"/>
                <a:ext cx="2165978" cy="276999"/>
              </a:xfrm>
              <a:prstGeom prst="rect">
                <a:avLst/>
              </a:prstGeom>
              <a:blipFill>
                <a:blip r:embed="rId5"/>
                <a:stretch>
                  <a:fillRect l="-3944" t="-28889" r="-647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53596" y="1137288"/>
                <a:ext cx="2256195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596" y="1137288"/>
                <a:ext cx="2256195" cy="310598"/>
              </a:xfrm>
              <a:prstGeom prst="rect">
                <a:avLst/>
              </a:prstGeom>
              <a:blipFill>
                <a:blip r:embed="rId6"/>
                <a:stretch>
                  <a:fillRect l="-2973" t="-25490"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19099" y="1933702"/>
                <a:ext cx="327455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099" y="1933702"/>
                <a:ext cx="3274551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7614" y="2851696"/>
                <a:ext cx="1768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wrt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14" y="2851696"/>
                <a:ext cx="1768561" cy="369332"/>
              </a:xfrm>
              <a:prstGeom prst="rect">
                <a:avLst/>
              </a:prstGeom>
              <a:blipFill>
                <a:blip r:embed="rId8"/>
                <a:stretch>
                  <a:fillRect l="-3103" t="-10000" r="-206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64110" y="2743002"/>
                <a:ext cx="244573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110" y="2743002"/>
                <a:ext cx="2445733" cy="518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51727" y="3462670"/>
                <a:ext cx="1912383" cy="602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727" y="3462670"/>
                <a:ext cx="1912383" cy="6024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46772" y="4315723"/>
                <a:ext cx="2424382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∝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772" y="4315723"/>
                <a:ext cx="2424382" cy="6279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89230" y="4419773"/>
                <a:ext cx="1299074" cy="5335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230" y="4419773"/>
                <a:ext cx="1299074" cy="5335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25805" y="5112458"/>
                <a:ext cx="2466316" cy="725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805" y="5112458"/>
                <a:ext cx="2466316" cy="7250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23909" y="5943678"/>
                <a:ext cx="2274982" cy="817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909" y="5943678"/>
                <a:ext cx="2274982" cy="81740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45507" y="5107232"/>
                <a:ext cx="1734899" cy="735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ℏ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507" y="5107232"/>
                <a:ext cx="1734899" cy="73552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7443725" y="2956563"/>
            <a:ext cx="4130792" cy="2050719"/>
            <a:chOff x="575940" y="7853364"/>
            <a:chExt cx="3765598" cy="1581206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1200150" y="7853364"/>
              <a:ext cx="0" cy="141446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185861" y="9239250"/>
              <a:ext cx="2905127" cy="238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185861" y="8428372"/>
              <a:ext cx="1485902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676525" y="8420100"/>
              <a:ext cx="0" cy="831056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36"/>
            <p:cNvSpPr/>
            <p:nvPr/>
          </p:nvSpPr>
          <p:spPr>
            <a:xfrm rot="213303">
              <a:off x="1157662" y="8160278"/>
              <a:ext cx="2501234" cy="1011382"/>
            </a:xfrm>
            <a:custGeom>
              <a:avLst/>
              <a:gdLst>
                <a:gd name="connsiteX0" fmla="*/ 955201 w 2405064"/>
                <a:gd name="connsiteY0" fmla="*/ 14509 h 1357313"/>
                <a:gd name="connsiteX1" fmla="*/ 1641067 w 2405064"/>
                <a:gd name="connsiteY1" fmla="*/ 46736 h 1357313"/>
                <a:gd name="connsiteX2" fmla="*/ 2405062 w 2405064"/>
                <a:gd name="connsiteY2" fmla="*/ 677495 h 1357313"/>
                <a:gd name="connsiteX3" fmla="*/ 1202532 w 2405064"/>
                <a:gd name="connsiteY3" fmla="*/ 678657 h 1357313"/>
                <a:gd name="connsiteX4" fmla="*/ 955201 w 2405064"/>
                <a:gd name="connsiteY4" fmla="*/ 14509 h 1357313"/>
                <a:gd name="connsiteX0" fmla="*/ 955201 w 2405064"/>
                <a:gd name="connsiteY0" fmla="*/ 14509 h 1357313"/>
                <a:gd name="connsiteX1" fmla="*/ 1641067 w 2405064"/>
                <a:gd name="connsiteY1" fmla="*/ 46736 h 1357313"/>
                <a:gd name="connsiteX2" fmla="*/ 2405062 w 2405064"/>
                <a:gd name="connsiteY2" fmla="*/ 677495 h 1357313"/>
                <a:gd name="connsiteX0" fmla="*/ 929854 w 2379715"/>
                <a:gd name="connsiteY0" fmla="*/ 14509 h 678657"/>
                <a:gd name="connsiteX1" fmla="*/ 1615720 w 2379715"/>
                <a:gd name="connsiteY1" fmla="*/ 46736 h 678657"/>
                <a:gd name="connsiteX2" fmla="*/ 2379715 w 2379715"/>
                <a:gd name="connsiteY2" fmla="*/ 677495 h 678657"/>
                <a:gd name="connsiteX3" fmla="*/ 1177185 w 2379715"/>
                <a:gd name="connsiteY3" fmla="*/ 678657 h 678657"/>
                <a:gd name="connsiteX4" fmla="*/ 929854 w 2379715"/>
                <a:gd name="connsiteY4" fmla="*/ 14509 h 678657"/>
                <a:gd name="connsiteX0" fmla="*/ 0 w 2379715"/>
                <a:gd name="connsiteY0" fmla="*/ 24561 h 678657"/>
                <a:gd name="connsiteX1" fmla="*/ 1615720 w 2379715"/>
                <a:gd name="connsiteY1" fmla="*/ 46736 h 678657"/>
                <a:gd name="connsiteX2" fmla="*/ 2379715 w 2379715"/>
                <a:gd name="connsiteY2" fmla="*/ 677495 h 678657"/>
                <a:gd name="connsiteX0" fmla="*/ 929854 w 2379715"/>
                <a:gd name="connsiteY0" fmla="*/ 14509 h 678657"/>
                <a:gd name="connsiteX1" fmla="*/ 1615720 w 2379715"/>
                <a:gd name="connsiteY1" fmla="*/ 46736 h 678657"/>
                <a:gd name="connsiteX2" fmla="*/ 2379715 w 2379715"/>
                <a:gd name="connsiteY2" fmla="*/ 677495 h 678657"/>
                <a:gd name="connsiteX3" fmla="*/ 1177185 w 2379715"/>
                <a:gd name="connsiteY3" fmla="*/ 678657 h 678657"/>
                <a:gd name="connsiteX4" fmla="*/ 929854 w 2379715"/>
                <a:gd name="connsiteY4" fmla="*/ 14509 h 678657"/>
                <a:gd name="connsiteX0" fmla="*/ 0 w 2379715"/>
                <a:gd name="connsiteY0" fmla="*/ 24561 h 678657"/>
                <a:gd name="connsiteX1" fmla="*/ 1555051 w 2379715"/>
                <a:gd name="connsiteY1" fmla="*/ 222286 h 678657"/>
                <a:gd name="connsiteX2" fmla="*/ 2379715 w 2379715"/>
                <a:gd name="connsiteY2" fmla="*/ 677495 h 678657"/>
                <a:gd name="connsiteX0" fmla="*/ 929854 w 2380488"/>
                <a:gd name="connsiteY0" fmla="*/ 14509 h 997150"/>
                <a:gd name="connsiteX1" fmla="*/ 1615720 w 2380488"/>
                <a:gd name="connsiteY1" fmla="*/ 46736 h 997150"/>
                <a:gd name="connsiteX2" fmla="*/ 2379715 w 2380488"/>
                <a:gd name="connsiteY2" fmla="*/ 677495 h 997150"/>
                <a:gd name="connsiteX3" fmla="*/ 1177185 w 2380488"/>
                <a:gd name="connsiteY3" fmla="*/ 678657 h 997150"/>
                <a:gd name="connsiteX4" fmla="*/ 929854 w 2380488"/>
                <a:gd name="connsiteY4" fmla="*/ 14509 h 997150"/>
                <a:gd name="connsiteX0" fmla="*/ 0 w 2380488"/>
                <a:gd name="connsiteY0" fmla="*/ 24561 h 997150"/>
                <a:gd name="connsiteX1" fmla="*/ 1555051 w 2380488"/>
                <a:gd name="connsiteY1" fmla="*/ 222286 h 997150"/>
                <a:gd name="connsiteX2" fmla="*/ 2380488 w 2380488"/>
                <a:gd name="connsiteY2" fmla="*/ 997150 h 997150"/>
                <a:gd name="connsiteX0" fmla="*/ 929854 w 2380488"/>
                <a:gd name="connsiteY0" fmla="*/ 14509 h 997150"/>
                <a:gd name="connsiteX1" fmla="*/ 1615720 w 2380488"/>
                <a:gd name="connsiteY1" fmla="*/ 46736 h 997150"/>
                <a:gd name="connsiteX2" fmla="*/ 2379715 w 2380488"/>
                <a:gd name="connsiteY2" fmla="*/ 677495 h 997150"/>
                <a:gd name="connsiteX3" fmla="*/ 1177185 w 2380488"/>
                <a:gd name="connsiteY3" fmla="*/ 678657 h 997150"/>
                <a:gd name="connsiteX4" fmla="*/ 929854 w 2380488"/>
                <a:gd name="connsiteY4" fmla="*/ 14509 h 997150"/>
                <a:gd name="connsiteX0" fmla="*/ 0 w 2380488"/>
                <a:gd name="connsiteY0" fmla="*/ 24561 h 997150"/>
                <a:gd name="connsiteX1" fmla="*/ 1130261 w 2380488"/>
                <a:gd name="connsiteY1" fmla="*/ 143700 h 997150"/>
                <a:gd name="connsiteX2" fmla="*/ 2380488 w 2380488"/>
                <a:gd name="connsiteY2" fmla="*/ 997150 h 997150"/>
                <a:gd name="connsiteX0" fmla="*/ 929854 w 2379715"/>
                <a:gd name="connsiteY0" fmla="*/ 14509 h 1002790"/>
                <a:gd name="connsiteX1" fmla="*/ 1615720 w 2379715"/>
                <a:gd name="connsiteY1" fmla="*/ 46736 h 1002790"/>
                <a:gd name="connsiteX2" fmla="*/ 2379715 w 2379715"/>
                <a:gd name="connsiteY2" fmla="*/ 677495 h 1002790"/>
                <a:gd name="connsiteX3" fmla="*/ 1177185 w 2379715"/>
                <a:gd name="connsiteY3" fmla="*/ 678657 h 1002790"/>
                <a:gd name="connsiteX4" fmla="*/ 929854 w 2379715"/>
                <a:gd name="connsiteY4" fmla="*/ 14509 h 1002790"/>
                <a:gd name="connsiteX0" fmla="*/ 0 w 2379715"/>
                <a:gd name="connsiteY0" fmla="*/ 24561 h 1002790"/>
                <a:gd name="connsiteX1" fmla="*/ 1130261 w 2379715"/>
                <a:gd name="connsiteY1" fmla="*/ 143700 h 1002790"/>
                <a:gd name="connsiteX2" fmla="*/ 2366523 w 2379715"/>
                <a:gd name="connsiteY2" fmla="*/ 1002790 h 1002790"/>
                <a:gd name="connsiteX0" fmla="*/ 929854 w 2379715"/>
                <a:gd name="connsiteY0" fmla="*/ 14509 h 1002790"/>
                <a:gd name="connsiteX1" fmla="*/ 1615720 w 2379715"/>
                <a:gd name="connsiteY1" fmla="*/ 46736 h 1002790"/>
                <a:gd name="connsiteX2" fmla="*/ 2379715 w 2379715"/>
                <a:gd name="connsiteY2" fmla="*/ 677495 h 1002790"/>
                <a:gd name="connsiteX3" fmla="*/ 1177185 w 2379715"/>
                <a:gd name="connsiteY3" fmla="*/ 678657 h 1002790"/>
                <a:gd name="connsiteX4" fmla="*/ 929854 w 2379715"/>
                <a:gd name="connsiteY4" fmla="*/ 14509 h 1002790"/>
                <a:gd name="connsiteX0" fmla="*/ 0 w 2379715"/>
                <a:gd name="connsiteY0" fmla="*/ 24561 h 1002790"/>
                <a:gd name="connsiteX1" fmla="*/ 1130261 w 2379715"/>
                <a:gd name="connsiteY1" fmla="*/ 143700 h 1002790"/>
                <a:gd name="connsiteX2" fmla="*/ 2366523 w 2379715"/>
                <a:gd name="connsiteY2" fmla="*/ 1002790 h 1002790"/>
                <a:gd name="connsiteX0" fmla="*/ 975025 w 2424886"/>
                <a:gd name="connsiteY0" fmla="*/ 14509 h 1002790"/>
                <a:gd name="connsiteX1" fmla="*/ 1660891 w 2424886"/>
                <a:gd name="connsiteY1" fmla="*/ 46736 h 1002790"/>
                <a:gd name="connsiteX2" fmla="*/ 2424886 w 2424886"/>
                <a:gd name="connsiteY2" fmla="*/ 677495 h 1002790"/>
                <a:gd name="connsiteX3" fmla="*/ 1222356 w 2424886"/>
                <a:gd name="connsiteY3" fmla="*/ 678657 h 1002790"/>
                <a:gd name="connsiteX4" fmla="*/ 975025 w 2424886"/>
                <a:gd name="connsiteY4" fmla="*/ 14509 h 1002790"/>
                <a:gd name="connsiteX0" fmla="*/ 0 w 2424886"/>
                <a:gd name="connsiteY0" fmla="*/ 65540 h 1002790"/>
                <a:gd name="connsiteX1" fmla="*/ 1175432 w 2424886"/>
                <a:gd name="connsiteY1" fmla="*/ 143700 h 1002790"/>
                <a:gd name="connsiteX2" fmla="*/ 2411694 w 2424886"/>
                <a:gd name="connsiteY2" fmla="*/ 1002790 h 1002790"/>
                <a:gd name="connsiteX0" fmla="*/ 975025 w 2424886"/>
                <a:gd name="connsiteY0" fmla="*/ 14509 h 1011382"/>
                <a:gd name="connsiteX1" fmla="*/ 1660891 w 2424886"/>
                <a:gd name="connsiteY1" fmla="*/ 46736 h 1011382"/>
                <a:gd name="connsiteX2" fmla="*/ 2424886 w 2424886"/>
                <a:gd name="connsiteY2" fmla="*/ 677495 h 1011382"/>
                <a:gd name="connsiteX3" fmla="*/ 1222356 w 2424886"/>
                <a:gd name="connsiteY3" fmla="*/ 678657 h 1011382"/>
                <a:gd name="connsiteX4" fmla="*/ 975025 w 2424886"/>
                <a:gd name="connsiteY4" fmla="*/ 14509 h 1011382"/>
                <a:gd name="connsiteX0" fmla="*/ 0 w 2424886"/>
                <a:gd name="connsiteY0" fmla="*/ 65540 h 1011382"/>
                <a:gd name="connsiteX1" fmla="*/ 1175432 w 2424886"/>
                <a:gd name="connsiteY1" fmla="*/ 143700 h 1011382"/>
                <a:gd name="connsiteX2" fmla="*/ 2350195 w 2424886"/>
                <a:gd name="connsiteY2" fmla="*/ 1011382 h 1011382"/>
                <a:gd name="connsiteX0" fmla="*/ 1051373 w 2501234"/>
                <a:gd name="connsiteY0" fmla="*/ 14509 h 1011382"/>
                <a:gd name="connsiteX1" fmla="*/ 1737239 w 2501234"/>
                <a:gd name="connsiteY1" fmla="*/ 46736 h 1011382"/>
                <a:gd name="connsiteX2" fmla="*/ 2501234 w 2501234"/>
                <a:gd name="connsiteY2" fmla="*/ 677495 h 1011382"/>
                <a:gd name="connsiteX3" fmla="*/ 1298704 w 2501234"/>
                <a:gd name="connsiteY3" fmla="*/ 678657 h 1011382"/>
                <a:gd name="connsiteX4" fmla="*/ 1051373 w 2501234"/>
                <a:gd name="connsiteY4" fmla="*/ 14509 h 1011382"/>
                <a:gd name="connsiteX0" fmla="*/ 0 w 2501234"/>
                <a:gd name="connsiteY0" fmla="*/ 65511 h 1011382"/>
                <a:gd name="connsiteX1" fmla="*/ 1251780 w 2501234"/>
                <a:gd name="connsiteY1" fmla="*/ 143700 h 1011382"/>
                <a:gd name="connsiteX2" fmla="*/ 2426543 w 2501234"/>
                <a:gd name="connsiteY2" fmla="*/ 1011382 h 1011382"/>
                <a:gd name="connsiteX0" fmla="*/ 1051373 w 2501234"/>
                <a:gd name="connsiteY0" fmla="*/ 14509 h 1011382"/>
                <a:gd name="connsiteX1" fmla="*/ 1737239 w 2501234"/>
                <a:gd name="connsiteY1" fmla="*/ 46736 h 1011382"/>
                <a:gd name="connsiteX2" fmla="*/ 2501234 w 2501234"/>
                <a:gd name="connsiteY2" fmla="*/ 677495 h 1011382"/>
                <a:gd name="connsiteX3" fmla="*/ 1298704 w 2501234"/>
                <a:gd name="connsiteY3" fmla="*/ 678657 h 1011382"/>
                <a:gd name="connsiteX4" fmla="*/ 1051373 w 2501234"/>
                <a:gd name="connsiteY4" fmla="*/ 14509 h 1011382"/>
                <a:gd name="connsiteX0" fmla="*/ 0 w 2501234"/>
                <a:gd name="connsiteY0" fmla="*/ 65511 h 1011382"/>
                <a:gd name="connsiteX1" fmla="*/ 1251780 w 2501234"/>
                <a:gd name="connsiteY1" fmla="*/ 143700 h 1011382"/>
                <a:gd name="connsiteX2" fmla="*/ 2426543 w 2501234"/>
                <a:gd name="connsiteY2" fmla="*/ 1011382 h 1011382"/>
                <a:gd name="connsiteX0" fmla="*/ 1051373 w 2501234"/>
                <a:gd name="connsiteY0" fmla="*/ 14509 h 1011382"/>
                <a:gd name="connsiteX1" fmla="*/ 1737239 w 2501234"/>
                <a:gd name="connsiteY1" fmla="*/ 46736 h 1011382"/>
                <a:gd name="connsiteX2" fmla="*/ 2501234 w 2501234"/>
                <a:gd name="connsiteY2" fmla="*/ 677495 h 1011382"/>
                <a:gd name="connsiteX3" fmla="*/ 1298704 w 2501234"/>
                <a:gd name="connsiteY3" fmla="*/ 678657 h 1011382"/>
                <a:gd name="connsiteX4" fmla="*/ 1051373 w 2501234"/>
                <a:gd name="connsiteY4" fmla="*/ 14509 h 1011382"/>
                <a:gd name="connsiteX0" fmla="*/ 0 w 2501234"/>
                <a:gd name="connsiteY0" fmla="*/ 65511 h 1011382"/>
                <a:gd name="connsiteX1" fmla="*/ 1251780 w 2501234"/>
                <a:gd name="connsiteY1" fmla="*/ 143700 h 1011382"/>
                <a:gd name="connsiteX2" fmla="*/ 2426543 w 2501234"/>
                <a:gd name="connsiteY2" fmla="*/ 1011382 h 101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1234" h="1011382" stroke="0" extrusionOk="0">
                  <a:moveTo>
                    <a:pt x="1051373" y="14509"/>
                  </a:moveTo>
                  <a:cubicBezTo>
                    <a:pt x="1280676" y="-12689"/>
                    <a:pt x="1519063" y="-1488"/>
                    <a:pt x="1737239" y="46736"/>
                  </a:cubicBezTo>
                  <a:cubicBezTo>
                    <a:pt x="2197348" y="148433"/>
                    <a:pt x="2500388" y="398625"/>
                    <a:pt x="2501234" y="677495"/>
                  </a:cubicBezTo>
                  <a:lnTo>
                    <a:pt x="1298704" y="678657"/>
                  </a:lnTo>
                  <a:lnTo>
                    <a:pt x="1051373" y="14509"/>
                  </a:lnTo>
                  <a:close/>
                </a:path>
                <a:path w="2501234" h="1011382" fill="none">
                  <a:moveTo>
                    <a:pt x="0" y="65511"/>
                  </a:moveTo>
                  <a:cubicBezTo>
                    <a:pt x="229303" y="38313"/>
                    <a:pt x="1032718" y="81216"/>
                    <a:pt x="1251780" y="143700"/>
                  </a:cubicBezTo>
                  <a:cubicBezTo>
                    <a:pt x="1707431" y="250446"/>
                    <a:pt x="2364198" y="741104"/>
                    <a:pt x="2426543" y="1011382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75940" y="7997093"/>
                  <a:ext cx="569025" cy="2135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940" y="7997093"/>
                  <a:ext cx="569025" cy="213580"/>
                </a:xfrm>
                <a:prstGeom prst="rect">
                  <a:avLst/>
                </a:prstGeom>
                <a:blipFill>
                  <a:blip r:embed="rId16"/>
                  <a:stretch>
                    <a:fillRect l="-971" t="-4444" r="-3883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82518" y="8533590"/>
                  <a:ext cx="301902" cy="2135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518" y="8533590"/>
                  <a:ext cx="301902" cy="213580"/>
                </a:xfrm>
                <a:prstGeom prst="rect">
                  <a:avLst/>
                </a:prstGeom>
                <a:blipFill>
                  <a:blip r:embed="rId17"/>
                  <a:stretch>
                    <a:fillRect l="-25455" t="-4348" r="-7273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429369" y="9220989"/>
                  <a:ext cx="258004" cy="2135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369" y="9220989"/>
                  <a:ext cx="258004" cy="213580"/>
                </a:xfrm>
                <a:prstGeom prst="rect">
                  <a:avLst/>
                </a:prstGeom>
                <a:blipFill>
                  <a:blip r:embed="rId18"/>
                  <a:stretch>
                    <a:fillRect l="-13043" r="-8696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586621" y="9220990"/>
                  <a:ext cx="240879" cy="2135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21" y="9220990"/>
                  <a:ext cx="240879" cy="213580"/>
                </a:xfrm>
                <a:prstGeom prst="rect">
                  <a:avLst/>
                </a:prstGeom>
                <a:blipFill>
                  <a:blip r:embed="rId19"/>
                  <a:stretch>
                    <a:fillRect l="-13953" r="-4651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105277" y="9082488"/>
                  <a:ext cx="236261" cy="2135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5277" y="9082488"/>
                  <a:ext cx="236261" cy="213580"/>
                </a:xfrm>
                <a:prstGeom prst="rect">
                  <a:avLst/>
                </a:prstGeom>
                <a:blipFill>
                  <a:blip r:embed="rId20"/>
                  <a:stretch>
                    <a:fillRect l="-13953" r="-4651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593282" y="5115026"/>
                <a:ext cx="2112245" cy="486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282" y="5115026"/>
                <a:ext cx="2112245" cy="486543"/>
              </a:xfrm>
              <a:prstGeom prst="rect">
                <a:avLst/>
              </a:prstGeom>
              <a:blipFill>
                <a:blip r:embed="rId21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712948" y="6092621"/>
                <a:ext cx="993284" cy="572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948" y="6092621"/>
                <a:ext cx="993284" cy="5729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0018281" y="6055943"/>
            <a:ext cx="1707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 </a:t>
            </a:r>
            <a:r>
              <a:rPr lang="en-US" dirty="0" smtClean="0"/>
              <a:t>a </a:t>
            </a:r>
            <a:r>
              <a:rPr lang="en-US" dirty="0" err="1" smtClean="0"/>
              <a:t>deBroglie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wavelength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8377" y="1907918"/>
                <a:ext cx="6935360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</m:acc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77" y="1907918"/>
                <a:ext cx="6935360" cy="62799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53596" y="2820798"/>
                <a:ext cx="9207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596" y="2820798"/>
                <a:ext cx="920765" cy="369332"/>
              </a:xfrm>
              <a:prstGeom prst="rect">
                <a:avLst/>
              </a:prstGeom>
              <a:blipFill>
                <a:blip r:embed="rId2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>
            <a:off x="6680406" y="1861292"/>
            <a:ext cx="731520" cy="7315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622725" y="1861292"/>
            <a:ext cx="731520" cy="7315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405137" y="1861292"/>
            <a:ext cx="731520" cy="7315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347456" y="1861292"/>
            <a:ext cx="731520" cy="7315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154312" y="5996669"/>
                <a:ext cx="1168910" cy="663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312" y="5996669"/>
                <a:ext cx="1168910" cy="66396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11221" y="691525"/>
                <a:ext cx="1126590" cy="404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221" y="691525"/>
                <a:ext cx="1126590" cy="404663"/>
              </a:xfrm>
              <a:prstGeom prst="rect">
                <a:avLst/>
              </a:prstGeom>
              <a:blipFill>
                <a:blip r:embed="rId26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22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2" grpId="0"/>
      <p:bldP spid="33" grpId="0"/>
      <p:bldP spid="34" grpId="0"/>
      <p:bldP spid="36" grpId="0"/>
      <p:bldP spid="38" grpId="0"/>
      <p:bldP spid="4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3457" y="190434"/>
                <a:ext cx="5141407" cy="725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57" y="190434"/>
                <a:ext cx="5141407" cy="7250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86718" y="1131304"/>
            <a:ext cx="3994223" cy="2169826"/>
            <a:chOff x="530098" y="1966907"/>
            <a:chExt cx="3205701" cy="1741468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909638" y="1966907"/>
              <a:ext cx="0" cy="14668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904875" y="3428999"/>
              <a:ext cx="25336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5"/>
            <p:cNvSpPr/>
            <p:nvPr/>
          </p:nvSpPr>
          <p:spPr>
            <a:xfrm>
              <a:off x="914400" y="2267437"/>
              <a:ext cx="2119313" cy="1171088"/>
            </a:xfrm>
            <a:custGeom>
              <a:avLst/>
              <a:gdLst>
                <a:gd name="connsiteX0" fmla="*/ 0 w 2119313"/>
                <a:gd name="connsiteY0" fmla="*/ 1156801 h 1171088"/>
                <a:gd name="connsiteX1" fmla="*/ 1023938 w 2119313"/>
                <a:gd name="connsiteY1" fmla="*/ 142388 h 1171088"/>
                <a:gd name="connsiteX2" fmla="*/ 1547813 w 2119313"/>
                <a:gd name="connsiteY2" fmla="*/ 56663 h 1171088"/>
                <a:gd name="connsiteX3" fmla="*/ 1938338 w 2119313"/>
                <a:gd name="connsiteY3" fmla="*/ 609113 h 1171088"/>
                <a:gd name="connsiteX4" fmla="*/ 2119313 w 2119313"/>
                <a:gd name="connsiteY4" fmla="*/ 1171088 h 117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313" h="1171088">
                  <a:moveTo>
                    <a:pt x="0" y="1156801"/>
                  </a:moveTo>
                  <a:cubicBezTo>
                    <a:pt x="382984" y="741272"/>
                    <a:pt x="765969" y="325744"/>
                    <a:pt x="1023938" y="142388"/>
                  </a:cubicBezTo>
                  <a:cubicBezTo>
                    <a:pt x="1281907" y="-40968"/>
                    <a:pt x="1395413" y="-21125"/>
                    <a:pt x="1547813" y="56663"/>
                  </a:cubicBezTo>
                  <a:cubicBezTo>
                    <a:pt x="1700213" y="134450"/>
                    <a:pt x="1843088" y="423376"/>
                    <a:pt x="1938338" y="609113"/>
                  </a:cubicBezTo>
                  <a:cubicBezTo>
                    <a:pt x="2033588" y="794850"/>
                    <a:pt x="2076450" y="982969"/>
                    <a:pt x="2119313" y="1171088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904875" y="2272200"/>
              <a:ext cx="2067905" cy="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66950" y="2267436"/>
              <a:ext cx="0" cy="116394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228850" y="2233272"/>
              <a:ext cx="66675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75124" y="2035242"/>
                  <a:ext cx="2273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24" y="2035242"/>
                  <a:ext cx="22737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7021"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30098" y="2590415"/>
                  <a:ext cx="2223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098" y="2590415"/>
                  <a:ext cx="22230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7778" b="-35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139428" y="3431376"/>
                  <a:ext cx="2642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9428" y="3431376"/>
                  <a:ext cx="264240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892250" y="3426095"/>
                  <a:ext cx="28302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250" y="3426095"/>
                  <a:ext cx="283026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476625" y="3300025"/>
                  <a:ext cx="2591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6625" y="3300025"/>
                  <a:ext cx="259174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54507" y="1571018"/>
                <a:ext cx="2111412" cy="486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u="sng" dirty="0" smtClean="0"/>
                  <a:t>max</a:t>
                </a:r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507" y="1571018"/>
                <a:ext cx="2111412" cy="486543"/>
              </a:xfrm>
              <a:prstGeom prst="rect">
                <a:avLst/>
              </a:prstGeom>
              <a:blipFill>
                <a:blip r:embed="rId8"/>
                <a:stretch>
                  <a:fillRect l="-1156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04005" y="2182975"/>
                <a:ext cx="2642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005" y="2182975"/>
                <a:ext cx="264240" cy="276999"/>
              </a:xfrm>
              <a:prstGeom prst="rect">
                <a:avLst/>
              </a:prstGeom>
              <a:blipFill>
                <a:blip r:embed="rId9"/>
                <a:stretch>
                  <a:fillRect l="-13636" r="-2273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807493" y="2164558"/>
                <a:ext cx="9373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0.6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493" y="2164558"/>
                <a:ext cx="93737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78794" y="3589728"/>
                <a:ext cx="2242345" cy="580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94" y="3589728"/>
                <a:ext cx="2242345" cy="5803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265951" y="3719453"/>
            <a:ext cx="2305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“GL </a:t>
            </a:r>
            <a:r>
              <a:rPr lang="en-US" dirty="0" err="1" smtClean="0"/>
              <a:t>depairing</a:t>
            </a:r>
            <a:r>
              <a:rPr lang="en-US" dirty="0" smtClean="0"/>
              <a:t> current”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9567" y="4348936"/>
                <a:ext cx="4320092" cy="6436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67" y="4348936"/>
                <a:ext cx="4320092" cy="6436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065919" y="1479749"/>
                <a:ext cx="930126" cy="600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919" y="1479749"/>
                <a:ext cx="930126" cy="600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47275" y="5391083"/>
            <a:ext cx="4198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observed in experiments </a:t>
            </a:r>
            <a:r>
              <a:rPr lang="en-US" u="sng" dirty="0" smtClean="0"/>
              <a:t>if</a:t>
            </a:r>
            <a:r>
              <a:rPr lang="en-US" dirty="0" smtClean="0"/>
              <a:t> piling up of currents can be avoided by using small wires or </a:t>
            </a:r>
            <a:r>
              <a:rPr lang="en-US" u="sng" dirty="0" smtClean="0"/>
              <a:t>ground-planed</a:t>
            </a:r>
            <a:r>
              <a:rPr lang="en-US" dirty="0" smtClean="0"/>
              <a:t> thin films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183895" y="474186"/>
                <a:ext cx="3715808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 smtClean="0"/>
              </a:p>
              <a:p>
                <a:r>
                  <a:rPr lang="en-US" sz="1600" dirty="0" smtClean="0"/>
                  <a:t>	</a:t>
                </a:r>
                <a:endParaRPr lang="en-US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3895" y="474186"/>
                <a:ext cx="3715808" cy="80118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6990590" y="2275781"/>
            <a:ext cx="2786796" cy="1630579"/>
            <a:chOff x="4046537" y="6255622"/>
            <a:chExt cx="2605819" cy="1384730"/>
          </a:xfrm>
        </p:grpSpPr>
        <p:grpSp>
          <p:nvGrpSpPr>
            <p:cNvPr id="42" name="Group 41"/>
            <p:cNvGrpSpPr/>
            <p:nvPr/>
          </p:nvGrpSpPr>
          <p:grpSpPr>
            <a:xfrm>
              <a:off x="4502495" y="6255622"/>
              <a:ext cx="1961233" cy="1088016"/>
              <a:chOff x="4494350" y="6222636"/>
              <a:chExt cx="1961233" cy="1088016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V="1">
                <a:off x="4544687" y="6222636"/>
                <a:ext cx="0" cy="108801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>
              <a:xfrm>
                <a:off x="4494350" y="6391549"/>
                <a:ext cx="1961233" cy="919103"/>
                <a:chOff x="4225255" y="6381810"/>
                <a:chExt cx="1961233" cy="919103"/>
              </a:xfrm>
            </p:grpSpPr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4261871" y="7300913"/>
                  <a:ext cx="1924617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Arc 36"/>
                <p:cNvSpPr/>
                <p:nvPr/>
              </p:nvSpPr>
              <p:spPr>
                <a:xfrm>
                  <a:off x="4292234" y="6381810"/>
                  <a:ext cx="1547647" cy="381145"/>
                </a:xfrm>
                <a:custGeom>
                  <a:avLst/>
                  <a:gdLst>
                    <a:gd name="connsiteX0" fmla="*/ 1283538 w 2834255"/>
                    <a:gd name="connsiteY0" fmla="*/ 1697 h 762289"/>
                    <a:gd name="connsiteX1" fmla="*/ 1677467 w 2834255"/>
                    <a:gd name="connsiteY1" fmla="*/ 6487 h 762289"/>
                    <a:gd name="connsiteX2" fmla="*/ 2831185 w 2834255"/>
                    <a:gd name="connsiteY2" fmla="*/ 356067 h 762289"/>
                    <a:gd name="connsiteX3" fmla="*/ 1417128 w 2834255"/>
                    <a:gd name="connsiteY3" fmla="*/ 381145 h 762289"/>
                    <a:gd name="connsiteX4" fmla="*/ 1283538 w 2834255"/>
                    <a:gd name="connsiteY4" fmla="*/ 1697 h 762289"/>
                    <a:gd name="connsiteX0" fmla="*/ 1283538 w 2834255"/>
                    <a:gd name="connsiteY0" fmla="*/ 1697 h 762289"/>
                    <a:gd name="connsiteX1" fmla="*/ 1677467 w 2834255"/>
                    <a:gd name="connsiteY1" fmla="*/ 6487 h 762289"/>
                    <a:gd name="connsiteX2" fmla="*/ 2831185 w 2834255"/>
                    <a:gd name="connsiteY2" fmla="*/ 356067 h 762289"/>
                    <a:gd name="connsiteX0" fmla="*/ 0 w 1547647"/>
                    <a:gd name="connsiteY0" fmla="*/ 1697 h 381145"/>
                    <a:gd name="connsiteX1" fmla="*/ 393929 w 1547647"/>
                    <a:gd name="connsiteY1" fmla="*/ 6487 h 381145"/>
                    <a:gd name="connsiteX2" fmla="*/ 1547647 w 1547647"/>
                    <a:gd name="connsiteY2" fmla="*/ 356067 h 381145"/>
                    <a:gd name="connsiteX3" fmla="*/ 133590 w 1547647"/>
                    <a:gd name="connsiteY3" fmla="*/ 381145 h 381145"/>
                    <a:gd name="connsiteX4" fmla="*/ 0 w 1547647"/>
                    <a:gd name="connsiteY4" fmla="*/ 1697 h 381145"/>
                    <a:gd name="connsiteX0" fmla="*/ 0 w 1547647"/>
                    <a:gd name="connsiteY0" fmla="*/ 1697 h 381145"/>
                    <a:gd name="connsiteX1" fmla="*/ 393929 w 1547647"/>
                    <a:gd name="connsiteY1" fmla="*/ 6487 h 381145"/>
                    <a:gd name="connsiteX2" fmla="*/ 1547647 w 1547647"/>
                    <a:gd name="connsiteY2" fmla="*/ 356067 h 381145"/>
                    <a:gd name="connsiteX0" fmla="*/ 0 w 1547647"/>
                    <a:gd name="connsiteY0" fmla="*/ 1697 h 381145"/>
                    <a:gd name="connsiteX1" fmla="*/ 393929 w 1547647"/>
                    <a:gd name="connsiteY1" fmla="*/ 6487 h 381145"/>
                    <a:gd name="connsiteX2" fmla="*/ 1547647 w 1547647"/>
                    <a:gd name="connsiteY2" fmla="*/ 356067 h 381145"/>
                    <a:gd name="connsiteX3" fmla="*/ 133590 w 1547647"/>
                    <a:gd name="connsiteY3" fmla="*/ 381145 h 381145"/>
                    <a:gd name="connsiteX4" fmla="*/ 0 w 1547647"/>
                    <a:gd name="connsiteY4" fmla="*/ 1697 h 381145"/>
                    <a:gd name="connsiteX0" fmla="*/ 0 w 1547647"/>
                    <a:gd name="connsiteY0" fmla="*/ 1697 h 381145"/>
                    <a:gd name="connsiteX1" fmla="*/ 393929 w 1547647"/>
                    <a:gd name="connsiteY1" fmla="*/ 6487 h 381145"/>
                    <a:gd name="connsiteX2" fmla="*/ 1547647 w 1547647"/>
                    <a:gd name="connsiteY2" fmla="*/ 356067 h 381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47647" h="381145" stroke="0" extrusionOk="0">
                      <a:moveTo>
                        <a:pt x="0" y="1697"/>
                      </a:moveTo>
                      <a:cubicBezTo>
                        <a:pt x="131498" y="-1652"/>
                        <a:pt x="264091" y="-40"/>
                        <a:pt x="393929" y="6487"/>
                      </a:cubicBezTo>
                      <a:cubicBezTo>
                        <a:pt x="1030217" y="38470"/>
                        <a:pt x="1538589" y="179233"/>
                        <a:pt x="1547647" y="356067"/>
                      </a:cubicBezTo>
                      <a:lnTo>
                        <a:pt x="133590" y="381145"/>
                      </a:lnTo>
                      <a:lnTo>
                        <a:pt x="0" y="1697"/>
                      </a:lnTo>
                      <a:close/>
                    </a:path>
                    <a:path w="1547647" h="381145" fill="none">
                      <a:moveTo>
                        <a:pt x="0" y="1697"/>
                      </a:moveTo>
                      <a:cubicBezTo>
                        <a:pt x="131498" y="-1652"/>
                        <a:pt x="264091" y="-40"/>
                        <a:pt x="393929" y="6487"/>
                      </a:cubicBezTo>
                      <a:cubicBezTo>
                        <a:pt x="1030217" y="38470"/>
                        <a:pt x="1505057" y="182348"/>
                        <a:pt x="1547647" y="356067"/>
                      </a:cubicBezTo>
                    </a:path>
                  </a:pathLst>
                </a:cu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Arc 38"/>
                <p:cNvSpPr/>
                <p:nvPr/>
              </p:nvSpPr>
              <p:spPr>
                <a:xfrm rot="10067801">
                  <a:off x="4225255" y="6900546"/>
                  <a:ext cx="1684281" cy="241159"/>
                </a:xfrm>
                <a:custGeom>
                  <a:avLst/>
                  <a:gdLst>
                    <a:gd name="connsiteX0" fmla="*/ 17702 w 1937158"/>
                    <a:gd name="connsiteY0" fmla="*/ 148461 h 366713"/>
                    <a:gd name="connsiteX1" fmla="*/ 955966 w 1937158"/>
                    <a:gd name="connsiteY1" fmla="*/ 15 h 366713"/>
                    <a:gd name="connsiteX2" fmla="*/ 1678259 w 1937158"/>
                    <a:gd name="connsiteY2" fmla="*/ 58573 h 366713"/>
                    <a:gd name="connsiteX3" fmla="*/ 968579 w 1937158"/>
                    <a:gd name="connsiteY3" fmla="*/ 183357 h 366713"/>
                    <a:gd name="connsiteX4" fmla="*/ 17702 w 1937158"/>
                    <a:gd name="connsiteY4" fmla="*/ 148461 h 366713"/>
                    <a:gd name="connsiteX0" fmla="*/ 17702 w 1937158"/>
                    <a:gd name="connsiteY0" fmla="*/ 148461 h 366713"/>
                    <a:gd name="connsiteX1" fmla="*/ 955966 w 1937158"/>
                    <a:gd name="connsiteY1" fmla="*/ 15 h 366713"/>
                    <a:gd name="connsiteX2" fmla="*/ 1678259 w 1937158"/>
                    <a:gd name="connsiteY2" fmla="*/ 58573 h 366713"/>
                    <a:gd name="connsiteX0" fmla="*/ 0 w 1676665"/>
                    <a:gd name="connsiteY0" fmla="*/ 178012 h 212908"/>
                    <a:gd name="connsiteX1" fmla="*/ 938264 w 1676665"/>
                    <a:gd name="connsiteY1" fmla="*/ 29566 h 212908"/>
                    <a:gd name="connsiteX2" fmla="*/ 1660557 w 1676665"/>
                    <a:gd name="connsiteY2" fmla="*/ 88124 h 212908"/>
                    <a:gd name="connsiteX3" fmla="*/ 950877 w 1676665"/>
                    <a:gd name="connsiteY3" fmla="*/ 212908 h 212908"/>
                    <a:gd name="connsiteX4" fmla="*/ 0 w 1676665"/>
                    <a:gd name="connsiteY4" fmla="*/ 178012 h 212908"/>
                    <a:gd name="connsiteX0" fmla="*/ 0 w 1676665"/>
                    <a:gd name="connsiteY0" fmla="*/ 178012 h 212908"/>
                    <a:gd name="connsiteX1" fmla="*/ 938264 w 1676665"/>
                    <a:gd name="connsiteY1" fmla="*/ 29566 h 212908"/>
                    <a:gd name="connsiteX2" fmla="*/ 1676665 w 1676665"/>
                    <a:gd name="connsiteY2" fmla="*/ 13647 h 212908"/>
                    <a:gd name="connsiteX0" fmla="*/ 0 w 1676665"/>
                    <a:gd name="connsiteY0" fmla="*/ 178012 h 248214"/>
                    <a:gd name="connsiteX1" fmla="*/ 938264 w 1676665"/>
                    <a:gd name="connsiteY1" fmla="*/ 29566 h 248214"/>
                    <a:gd name="connsiteX2" fmla="*/ 1660557 w 1676665"/>
                    <a:gd name="connsiteY2" fmla="*/ 88124 h 248214"/>
                    <a:gd name="connsiteX3" fmla="*/ 950877 w 1676665"/>
                    <a:gd name="connsiteY3" fmla="*/ 212908 h 248214"/>
                    <a:gd name="connsiteX4" fmla="*/ 0 w 1676665"/>
                    <a:gd name="connsiteY4" fmla="*/ 178012 h 248214"/>
                    <a:gd name="connsiteX0" fmla="*/ 9180 w 1676665"/>
                    <a:gd name="connsiteY0" fmla="*/ 248214 h 248214"/>
                    <a:gd name="connsiteX1" fmla="*/ 938264 w 1676665"/>
                    <a:gd name="connsiteY1" fmla="*/ 29566 h 248214"/>
                    <a:gd name="connsiteX2" fmla="*/ 1676665 w 1676665"/>
                    <a:gd name="connsiteY2" fmla="*/ 13647 h 248214"/>
                    <a:gd name="connsiteX0" fmla="*/ 0 w 1676665"/>
                    <a:gd name="connsiteY0" fmla="*/ 178012 h 263186"/>
                    <a:gd name="connsiteX1" fmla="*/ 938264 w 1676665"/>
                    <a:gd name="connsiteY1" fmla="*/ 29566 h 263186"/>
                    <a:gd name="connsiteX2" fmla="*/ 1660557 w 1676665"/>
                    <a:gd name="connsiteY2" fmla="*/ 88124 h 263186"/>
                    <a:gd name="connsiteX3" fmla="*/ 950877 w 1676665"/>
                    <a:gd name="connsiteY3" fmla="*/ 212908 h 263186"/>
                    <a:gd name="connsiteX4" fmla="*/ 0 w 1676665"/>
                    <a:gd name="connsiteY4" fmla="*/ 178012 h 263186"/>
                    <a:gd name="connsiteX0" fmla="*/ 10816 w 1676665"/>
                    <a:gd name="connsiteY0" fmla="*/ 263186 h 263186"/>
                    <a:gd name="connsiteX1" fmla="*/ 938264 w 1676665"/>
                    <a:gd name="connsiteY1" fmla="*/ 29566 h 263186"/>
                    <a:gd name="connsiteX2" fmla="*/ 1676665 w 1676665"/>
                    <a:gd name="connsiteY2" fmla="*/ 13647 h 263186"/>
                    <a:gd name="connsiteX0" fmla="*/ 0 w 1676665"/>
                    <a:gd name="connsiteY0" fmla="*/ 178012 h 263186"/>
                    <a:gd name="connsiteX1" fmla="*/ 938264 w 1676665"/>
                    <a:gd name="connsiteY1" fmla="*/ 29566 h 263186"/>
                    <a:gd name="connsiteX2" fmla="*/ 1660557 w 1676665"/>
                    <a:gd name="connsiteY2" fmla="*/ 88124 h 263186"/>
                    <a:gd name="connsiteX3" fmla="*/ 950877 w 1676665"/>
                    <a:gd name="connsiteY3" fmla="*/ 212908 h 263186"/>
                    <a:gd name="connsiteX4" fmla="*/ 0 w 1676665"/>
                    <a:gd name="connsiteY4" fmla="*/ 178012 h 263186"/>
                    <a:gd name="connsiteX0" fmla="*/ 10816 w 1676665"/>
                    <a:gd name="connsiteY0" fmla="*/ 263186 h 263186"/>
                    <a:gd name="connsiteX1" fmla="*/ 938264 w 1676665"/>
                    <a:gd name="connsiteY1" fmla="*/ 29566 h 263186"/>
                    <a:gd name="connsiteX2" fmla="*/ 1676665 w 1676665"/>
                    <a:gd name="connsiteY2" fmla="*/ 13647 h 263186"/>
                    <a:gd name="connsiteX0" fmla="*/ 0 w 1687803"/>
                    <a:gd name="connsiteY0" fmla="*/ 263310 h 263310"/>
                    <a:gd name="connsiteX1" fmla="*/ 949402 w 1687803"/>
                    <a:gd name="connsiteY1" fmla="*/ 29566 h 263310"/>
                    <a:gd name="connsiteX2" fmla="*/ 1671695 w 1687803"/>
                    <a:gd name="connsiteY2" fmla="*/ 88124 h 263310"/>
                    <a:gd name="connsiteX3" fmla="*/ 962015 w 1687803"/>
                    <a:gd name="connsiteY3" fmla="*/ 212908 h 263310"/>
                    <a:gd name="connsiteX4" fmla="*/ 0 w 1687803"/>
                    <a:gd name="connsiteY4" fmla="*/ 263310 h 263310"/>
                    <a:gd name="connsiteX0" fmla="*/ 21954 w 1687803"/>
                    <a:gd name="connsiteY0" fmla="*/ 263186 h 263310"/>
                    <a:gd name="connsiteX1" fmla="*/ 949402 w 1687803"/>
                    <a:gd name="connsiteY1" fmla="*/ 29566 h 263310"/>
                    <a:gd name="connsiteX2" fmla="*/ 1687803 w 1687803"/>
                    <a:gd name="connsiteY2" fmla="*/ 13647 h 263310"/>
                    <a:gd name="connsiteX0" fmla="*/ 0 w 1687803"/>
                    <a:gd name="connsiteY0" fmla="*/ 263310 h 263310"/>
                    <a:gd name="connsiteX1" fmla="*/ 949402 w 1687803"/>
                    <a:gd name="connsiteY1" fmla="*/ 29566 h 263310"/>
                    <a:gd name="connsiteX2" fmla="*/ 1671695 w 1687803"/>
                    <a:gd name="connsiteY2" fmla="*/ 88124 h 263310"/>
                    <a:gd name="connsiteX3" fmla="*/ 962015 w 1687803"/>
                    <a:gd name="connsiteY3" fmla="*/ 212908 h 263310"/>
                    <a:gd name="connsiteX4" fmla="*/ 0 w 1687803"/>
                    <a:gd name="connsiteY4" fmla="*/ 263310 h 263310"/>
                    <a:gd name="connsiteX0" fmla="*/ 21954 w 1687803"/>
                    <a:gd name="connsiteY0" fmla="*/ 263186 h 263310"/>
                    <a:gd name="connsiteX1" fmla="*/ 949402 w 1687803"/>
                    <a:gd name="connsiteY1" fmla="*/ 29566 h 263310"/>
                    <a:gd name="connsiteX2" fmla="*/ 1687803 w 1687803"/>
                    <a:gd name="connsiteY2" fmla="*/ 13647 h 263310"/>
                    <a:gd name="connsiteX0" fmla="*/ 0 w 1687802"/>
                    <a:gd name="connsiteY0" fmla="*/ 263310 h 263310"/>
                    <a:gd name="connsiteX1" fmla="*/ 949401 w 1687802"/>
                    <a:gd name="connsiteY1" fmla="*/ 29566 h 263310"/>
                    <a:gd name="connsiteX2" fmla="*/ 1671694 w 1687802"/>
                    <a:gd name="connsiteY2" fmla="*/ 88124 h 263310"/>
                    <a:gd name="connsiteX3" fmla="*/ 962014 w 1687802"/>
                    <a:gd name="connsiteY3" fmla="*/ 212908 h 263310"/>
                    <a:gd name="connsiteX4" fmla="*/ 0 w 1687802"/>
                    <a:gd name="connsiteY4" fmla="*/ 263310 h 263310"/>
                    <a:gd name="connsiteX0" fmla="*/ 21953 w 1687802"/>
                    <a:gd name="connsiteY0" fmla="*/ 263186 h 263310"/>
                    <a:gd name="connsiteX1" fmla="*/ 949401 w 1687802"/>
                    <a:gd name="connsiteY1" fmla="*/ 29566 h 263310"/>
                    <a:gd name="connsiteX2" fmla="*/ 1687802 w 1687802"/>
                    <a:gd name="connsiteY2" fmla="*/ 13647 h 263310"/>
                    <a:gd name="connsiteX0" fmla="*/ 0 w 1687802"/>
                    <a:gd name="connsiteY0" fmla="*/ 263310 h 270112"/>
                    <a:gd name="connsiteX1" fmla="*/ 949401 w 1687802"/>
                    <a:gd name="connsiteY1" fmla="*/ 29566 h 270112"/>
                    <a:gd name="connsiteX2" fmla="*/ 1671694 w 1687802"/>
                    <a:gd name="connsiteY2" fmla="*/ 88124 h 270112"/>
                    <a:gd name="connsiteX3" fmla="*/ 962014 w 1687802"/>
                    <a:gd name="connsiteY3" fmla="*/ 212908 h 270112"/>
                    <a:gd name="connsiteX4" fmla="*/ 0 w 1687802"/>
                    <a:gd name="connsiteY4" fmla="*/ 263310 h 270112"/>
                    <a:gd name="connsiteX0" fmla="*/ 21953 w 1687802"/>
                    <a:gd name="connsiteY0" fmla="*/ 263186 h 270112"/>
                    <a:gd name="connsiteX1" fmla="*/ 949401 w 1687802"/>
                    <a:gd name="connsiteY1" fmla="*/ 29566 h 270112"/>
                    <a:gd name="connsiteX2" fmla="*/ 1687802 w 1687802"/>
                    <a:gd name="connsiteY2" fmla="*/ 13647 h 270112"/>
                    <a:gd name="connsiteX0" fmla="*/ 0 w 1687802"/>
                    <a:gd name="connsiteY0" fmla="*/ 263310 h 270112"/>
                    <a:gd name="connsiteX1" fmla="*/ 949401 w 1687802"/>
                    <a:gd name="connsiteY1" fmla="*/ 29566 h 270112"/>
                    <a:gd name="connsiteX2" fmla="*/ 1671694 w 1687802"/>
                    <a:gd name="connsiteY2" fmla="*/ 88124 h 270112"/>
                    <a:gd name="connsiteX3" fmla="*/ 962014 w 1687802"/>
                    <a:gd name="connsiteY3" fmla="*/ 212908 h 270112"/>
                    <a:gd name="connsiteX4" fmla="*/ 0 w 1687802"/>
                    <a:gd name="connsiteY4" fmla="*/ 263310 h 270112"/>
                    <a:gd name="connsiteX0" fmla="*/ 21953 w 1687802"/>
                    <a:gd name="connsiteY0" fmla="*/ 263186 h 270112"/>
                    <a:gd name="connsiteX1" fmla="*/ 949401 w 1687802"/>
                    <a:gd name="connsiteY1" fmla="*/ 29566 h 270112"/>
                    <a:gd name="connsiteX2" fmla="*/ 1687802 w 1687802"/>
                    <a:gd name="connsiteY2" fmla="*/ 13647 h 270112"/>
                    <a:gd name="connsiteX0" fmla="*/ 0 w 1687802"/>
                    <a:gd name="connsiteY0" fmla="*/ 263310 h 270112"/>
                    <a:gd name="connsiteX1" fmla="*/ 949401 w 1687802"/>
                    <a:gd name="connsiteY1" fmla="*/ 29566 h 270112"/>
                    <a:gd name="connsiteX2" fmla="*/ 1671694 w 1687802"/>
                    <a:gd name="connsiteY2" fmla="*/ 88124 h 270112"/>
                    <a:gd name="connsiteX3" fmla="*/ 962014 w 1687802"/>
                    <a:gd name="connsiteY3" fmla="*/ 212908 h 270112"/>
                    <a:gd name="connsiteX4" fmla="*/ 0 w 1687802"/>
                    <a:gd name="connsiteY4" fmla="*/ 263310 h 270112"/>
                    <a:gd name="connsiteX0" fmla="*/ 21953 w 1687802"/>
                    <a:gd name="connsiteY0" fmla="*/ 263186 h 270112"/>
                    <a:gd name="connsiteX1" fmla="*/ 949401 w 1687802"/>
                    <a:gd name="connsiteY1" fmla="*/ 29566 h 270112"/>
                    <a:gd name="connsiteX2" fmla="*/ 1687802 w 1687802"/>
                    <a:gd name="connsiteY2" fmla="*/ 13647 h 270112"/>
                    <a:gd name="connsiteX0" fmla="*/ 0 w 1687802"/>
                    <a:gd name="connsiteY0" fmla="*/ 263310 h 270112"/>
                    <a:gd name="connsiteX1" fmla="*/ 949401 w 1687802"/>
                    <a:gd name="connsiteY1" fmla="*/ 29566 h 270112"/>
                    <a:gd name="connsiteX2" fmla="*/ 1671694 w 1687802"/>
                    <a:gd name="connsiteY2" fmla="*/ 88124 h 270112"/>
                    <a:gd name="connsiteX3" fmla="*/ 962014 w 1687802"/>
                    <a:gd name="connsiteY3" fmla="*/ 212908 h 270112"/>
                    <a:gd name="connsiteX4" fmla="*/ 0 w 1687802"/>
                    <a:gd name="connsiteY4" fmla="*/ 263310 h 270112"/>
                    <a:gd name="connsiteX0" fmla="*/ 21953 w 1687802"/>
                    <a:gd name="connsiteY0" fmla="*/ 263186 h 270112"/>
                    <a:gd name="connsiteX1" fmla="*/ 949401 w 1687802"/>
                    <a:gd name="connsiteY1" fmla="*/ 29566 h 270112"/>
                    <a:gd name="connsiteX2" fmla="*/ 1687802 w 1687802"/>
                    <a:gd name="connsiteY2" fmla="*/ 13647 h 270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87802" h="270112" stroke="0" extrusionOk="0">
                      <a:moveTo>
                        <a:pt x="0" y="263310"/>
                      </a:moveTo>
                      <a:cubicBezTo>
                        <a:pt x="7492" y="119291"/>
                        <a:pt x="670785" y="58764"/>
                        <a:pt x="949401" y="29566"/>
                      </a:cubicBezTo>
                      <a:cubicBezTo>
                        <a:pt x="1228017" y="368"/>
                        <a:pt x="1485443" y="50164"/>
                        <a:pt x="1671694" y="88124"/>
                      </a:cubicBezTo>
                      <a:lnTo>
                        <a:pt x="962014" y="212908"/>
                      </a:lnTo>
                      <a:cubicBezTo>
                        <a:pt x="641343" y="229709"/>
                        <a:pt x="308780" y="290227"/>
                        <a:pt x="0" y="263310"/>
                      </a:cubicBezTo>
                      <a:close/>
                    </a:path>
                    <a:path w="1687802" h="270112" fill="none">
                      <a:moveTo>
                        <a:pt x="21953" y="263186"/>
                      </a:moveTo>
                      <a:cubicBezTo>
                        <a:pt x="62096" y="146602"/>
                        <a:pt x="490323" y="30697"/>
                        <a:pt x="949401" y="29566"/>
                      </a:cubicBezTo>
                      <a:cubicBezTo>
                        <a:pt x="1223054" y="28891"/>
                        <a:pt x="1501551" y="-24313"/>
                        <a:pt x="1687802" y="13647"/>
                      </a:cubicBezTo>
                    </a:path>
                  </a:pathLst>
                </a:cu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723995" y="7405117"/>
                  <a:ext cx="840760" cy="23523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3995" y="7405117"/>
                  <a:ext cx="840760" cy="235235"/>
                </a:xfrm>
                <a:prstGeom prst="rect">
                  <a:avLst/>
                </a:prstGeom>
                <a:blipFill>
                  <a:blip r:embed="rId15"/>
                  <a:stretch>
                    <a:fillRect b="-282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046537" y="6522631"/>
                  <a:ext cx="4716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6537" y="6522631"/>
                  <a:ext cx="471603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1282" t="-4444" r="-5128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506803" y="7205138"/>
                  <a:ext cx="14555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803" y="7205138"/>
                  <a:ext cx="145553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54167" r="-50000" b="-3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/>
            <p:cNvCxnSpPr/>
            <p:nvPr/>
          </p:nvCxnSpPr>
          <p:spPr>
            <a:xfrm>
              <a:off x="6125918" y="6780602"/>
              <a:ext cx="8446" cy="579116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530982" y="4137314"/>
                <a:ext cx="4725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Compare to London model: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always</a:t>
                </a:r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982" y="4137314"/>
                <a:ext cx="4725653" cy="369332"/>
              </a:xfrm>
              <a:prstGeom prst="rect">
                <a:avLst/>
              </a:prstGeom>
              <a:blipFill>
                <a:blip r:embed="rId18"/>
                <a:stretch>
                  <a:fillRect l="-1031" t="-10000" r="-25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686897" y="4579684"/>
                <a:ext cx="4144404" cy="760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897" y="4579684"/>
                <a:ext cx="4144404" cy="76059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489061" y="5412978"/>
                <a:ext cx="4953279" cy="735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𝐺𝐿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061" y="5412978"/>
                <a:ext cx="4953279" cy="73552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286972" y="6314413"/>
                <a:ext cx="59227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Larger (x 1.84) -- neglects suppression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 smtClean="0"/>
                  <a:t> by the current</a:t>
                </a:r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972" y="6314413"/>
                <a:ext cx="5922712" cy="369332"/>
              </a:xfrm>
              <a:prstGeom prst="rect">
                <a:avLst/>
              </a:prstGeom>
              <a:blipFill>
                <a:blip r:embed="rId21"/>
                <a:stretch>
                  <a:fillRect l="-82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0079735" y="46242"/>
                <a:ext cx="11687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(max</a:t>
                </a:r>
                <a:endParaRPr lang="en-US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735" y="46242"/>
                <a:ext cx="1168718" cy="369332"/>
              </a:xfrm>
              <a:prstGeom prst="rect">
                <a:avLst/>
              </a:prstGeom>
              <a:blipFill>
                <a:blip r:embed="rId22"/>
                <a:stretch>
                  <a:fillRect l="-4167" t="-10000" r="-41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1152794" y="10060"/>
                <a:ext cx="4246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794" y="10060"/>
                <a:ext cx="424603" cy="369332"/>
              </a:xfrm>
              <a:prstGeom prst="rect">
                <a:avLst/>
              </a:prstGeom>
              <a:blipFill>
                <a:blip r:embed="rId23"/>
                <a:stretch>
                  <a:fillRect l="-2899" t="-10000" r="-1304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7984699" y="187735"/>
            <a:ext cx="3192688" cy="1675372"/>
            <a:chOff x="339468" y="7853364"/>
            <a:chExt cx="4002070" cy="1581206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1200150" y="7853364"/>
              <a:ext cx="0" cy="141446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1185861" y="9239250"/>
              <a:ext cx="2905127" cy="238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1185861" y="8420100"/>
              <a:ext cx="2006006" cy="8272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2676525" y="8420100"/>
              <a:ext cx="0" cy="831056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Arc 36"/>
            <p:cNvSpPr/>
            <p:nvPr/>
          </p:nvSpPr>
          <p:spPr>
            <a:xfrm rot="213303">
              <a:off x="1157662" y="8160278"/>
              <a:ext cx="2501234" cy="1011382"/>
            </a:xfrm>
            <a:custGeom>
              <a:avLst/>
              <a:gdLst>
                <a:gd name="connsiteX0" fmla="*/ 955201 w 2405064"/>
                <a:gd name="connsiteY0" fmla="*/ 14509 h 1357313"/>
                <a:gd name="connsiteX1" fmla="*/ 1641067 w 2405064"/>
                <a:gd name="connsiteY1" fmla="*/ 46736 h 1357313"/>
                <a:gd name="connsiteX2" fmla="*/ 2405062 w 2405064"/>
                <a:gd name="connsiteY2" fmla="*/ 677495 h 1357313"/>
                <a:gd name="connsiteX3" fmla="*/ 1202532 w 2405064"/>
                <a:gd name="connsiteY3" fmla="*/ 678657 h 1357313"/>
                <a:gd name="connsiteX4" fmla="*/ 955201 w 2405064"/>
                <a:gd name="connsiteY4" fmla="*/ 14509 h 1357313"/>
                <a:gd name="connsiteX0" fmla="*/ 955201 w 2405064"/>
                <a:gd name="connsiteY0" fmla="*/ 14509 h 1357313"/>
                <a:gd name="connsiteX1" fmla="*/ 1641067 w 2405064"/>
                <a:gd name="connsiteY1" fmla="*/ 46736 h 1357313"/>
                <a:gd name="connsiteX2" fmla="*/ 2405062 w 2405064"/>
                <a:gd name="connsiteY2" fmla="*/ 677495 h 1357313"/>
                <a:gd name="connsiteX0" fmla="*/ 929854 w 2379715"/>
                <a:gd name="connsiteY0" fmla="*/ 14509 h 678657"/>
                <a:gd name="connsiteX1" fmla="*/ 1615720 w 2379715"/>
                <a:gd name="connsiteY1" fmla="*/ 46736 h 678657"/>
                <a:gd name="connsiteX2" fmla="*/ 2379715 w 2379715"/>
                <a:gd name="connsiteY2" fmla="*/ 677495 h 678657"/>
                <a:gd name="connsiteX3" fmla="*/ 1177185 w 2379715"/>
                <a:gd name="connsiteY3" fmla="*/ 678657 h 678657"/>
                <a:gd name="connsiteX4" fmla="*/ 929854 w 2379715"/>
                <a:gd name="connsiteY4" fmla="*/ 14509 h 678657"/>
                <a:gd name="connsiteX0" fmla="*/ 0 w 2379715"/>
                <a:gd name="connsiteY0" fmla="*/ 24561 h 678657"/>
                <a:gd name="connsiteX1" fmla="*/ 1615720 w 2379715"/>
                <a:gd name="connsiteY1" fmla="*/ 46736 h 678657"/>
                <a:gd name="connsiteX2" fmla="*/ 2379715 w 2379715"/>
                <a:gd name="connsiteY2" fmla="*/ 677495 h 678657"/>
                <a:gd name="connsiteX0" fmla="*/ 929854 w 2379715"/>
                <a:gd name="connsiteY0" fmla="*/ 14509 h 678657"/>
                <a:gd name="connsiteX1" fmla="*/ 1615720 w 2379715"/>
                <a:gd name="connsiteY1" fmla="*/ 46736 h 678657"/>
                <a:gd name="connsiteX2" fmla="*/ 2379715 w 2379715"/>
                <a:gd name="connsiteY2" fmla="*/ 677495 h 678657"/>
                <a:gd name="connsiteX3" fmla="*/ 1177185 w 2379715"/>
                <a:gd name="connsiteY3" fmla="*/ 678657 h 678657"/>
                <a:gd name="connsiteX4" fmla="*/ 929854 w 2379715"/>
                <a:gd name="connsiteY4" fmla="*/ 14509 h 678657"/>
                <a:gd name="connsiteX0" fmla="*/ 0 w 2379715"/>
                <a:gd name="connsiteY0" fmla="*/ 24561 h 678657"/>
                <a:gd name="connsiteX1" fmla="*/ 1555051 w 2379715"/>
                <a:gd name="connsiteY1" fmla="*/ 222286 h 678657"/>
                <a:gd name="connsiteX2" fmla="*/ 2379715 w 2379715"/>
                <a:gd name="connsiteY2" fmla="*/ 677495 h 678657"/>
                <a:gd name="connsiteX0" fmla="*/ 929854 w 2380488"/>
                <a:gd name="connsiteY0" fmla="*/ 14509 h 997150"/>
                <a:gd name="connsiteX1" fmla="*/ 1615720 w 2380488"/>
                <a:gd name="connsiteY1" fmla="*/ 46736 h 997150"/>
                <a:gd name="connsiteX2" fmla="*/ 2379715 w 2380488"/>
                <a:gd name="connsiteY2" fmla="*/ 677495 h 997150"/>
                <a:gd name="connsiteX3" fmla="*/ 1177185 w 2380488"/>
                <a:gd name="connsiteY3" fmla="*/ 678657 h 997150"/>
                <a:gd name="connsiteX4" fmla="*/ 929854 w 2380488"/>
                <a:gd name="connsiteY4" fmla="*/ 14509 h 997150"/>
                <a:gd name="connsiteX0" fmla="*/ 0 w 2380488"/>
                <a:gd name="connsiteY0" fmla="*/ 24561 h 997150"/>
                <a:gd name="connsiteX1" fmla="*/ 1555051 w 2380488"/>
                <a:gd name="connsiteY1" fmla="*/ 222286 h 997150"/>
                <a:gd name="connsiteX2" fmla="*/ 2380488 w 2380488"/>
                <a:gd name="connsiteY2" fmla="*/ 997150 h 997150"/>
                <a:gd name="connsiteX0" fmla="*/ 929854 w 2380488"/>
                <a:gd name="connsiteY0" fmla="*/ 14509 h 997150"/>
                <a:gd name="connsiteX1" fmla="*/ 1615720 w 2380488"/>
                <a:gd name="connsiteY1" fmla="*/ 46736 h 997150"/>
                <a:gd name="connsiteX2" fmla="*/ 2379715 w 2380488"/>
                <a:gd name="connsiteY2" fmla="*/ 677495 h 997150"/>
                <a:gd name="connsiteX3" fmla="*/ 1177185 w 2380488"/>
                <a:gd name="connsiteY3" fmla="*/ 678657 h 997150"/>
                <a:gd name="connsiteX4" fmla="*/ 929854 w 2380488"/>
                <a:gd name="connsiteY4" fmla="*/ 14509 h 997150"/>
                <a:gd name="connsiteX0" fmla="*/ 0 w 2380488"/>
                <a:gd name="connsiteY0" fmla="*/ 24561 h 997150"/>
                <a:gd name="connsiteX1" fmla="*/ 1130261 w 2380488"/>
                <a:gd name="connsiteY1" fmla="*/ 143700 h 997150"/>
                <a:gd name="connsiteX2" fmla="*/ 2380488 w 2380488"/>
                <a:gd name="connsiteY2" fmla="*/ 997150 h 997150"/>
                <a:gd name="connsiteX0" fmla="*/ 929854 w 2379715"/>
                <a:gd name="connsiteY0" fmla="*/ 14509 h 1002790"/>
                <a:gd name="connsiteX1" fmla="*/ 1615720 w 2379715"/>
                <a:gd name="connsiteY1" fmla="*/ 46736 h 1002790"/>
                <a:gd name="connsiteX2" fmla="*/ 2379715 w 2379715"/>
                <a:gd name="connsiteY2" fmla="*/ 677495 h 1002790"/>
                <a:gd name="connsiteX3" fmla="*/ 1177185 w 2379715"/>
                <a:gd name="connsiteY3" fmla="*/ 678657 h 1002790"/>
                <a:gd name="connsiteX4" fmla="*/ 929854 w 2379715"/>
                <a:gd name="connsiteY4" fmla="*/ 14509 h 1002790"/>
                <a:gd name="connsiteX0" fmla="*/ 0 w 2379715"/>
                <a:gd name="connsiteY0" fmla="*/ 24561 h 1002790"/>
                <a:gd name="connsiteX1" fmla="*/ 1130261 w 2379715"/>
                <a:gd name="connsiteY1" fmla="*/ 143700 h 1002790"/>
                <a:gd name="connsiteX2" fmla="*/ 2366523 w 2379715"/>
                <a:gd name="connsiteY2" fmla="*/ 1002790 h 1002790"/>
                <a:gd name="connsiteX0" fmla="*/ 929854 w 2379715"/>
                <a:gd name="connsiteY0" fmla="*/ 14509 h 1002790"/>
                <a:gd name="connsiteX1" fmla="*/ 1615720 w 2379715"/>
                <a:gd name="connsiteY1" fmla="*/ 46736 h 1002790"/>
                <a:gd name="connsiteX2" fmla="*/ 2379715 w 2379715"/>
                <a:gd name="connsiteY2" fmla="*/ 677495 h 1002790"/>
                <a:gd name="connsiteX3" fmla="*/ 1177185 w 2379715"/>
                <a:gd name="connsiteY3" fmla="*/ 678657 h 1002790"/>
                <a:gd name="connsiteX4" fmla="*/ 929854 w 2379715"/>
                <a:gd name="connsiteY4" fmla="*/ 14509 h 1002790"/>
                <a:gd name="connsiteX0" fmla="*/ 0 w 2379715"/>
                <a:gd name="connsiteY0" fmla="*/ 24561 h 1002790"/>
                <a:gd name="connsiteX1" fmla="*/ 1130261 w 2379715"/>
                <a:gd name="connsiteY1" fmla="*/ 143700 h 1002790"/>
                <a:gd name="connsiteX2" fmla="*/ 2366523 w 2379715"/>
                <a:gd name="connsiteY2" fmla="*/ 1002790 h 1002790"/>
                <a:gd name="connsiteX0" fmla="*/ 975025 w 2424886"/>
                <a:gd name="connsiteY0" fmla="*/ 14509 h 1002790"/>
                <a:gd name="connsiteX1" fmla="*/ 1660891 w 2424886"/>
                <a:gd name="connsiteY1" fmla="*/ 46736 h 1002790"/>
                <a:gd name="connsiteX2" fmla="*/ 2424886 w 2424886"/>
                <a:gd name="connsiteY2" fmla="*/ 677495 h 1002790"/>
                <a:gd name="connsiteX3" fmla="*/ 1222356 w 2424886"/>
                <a:gd name="connsiteY3" fmla="*/ 678657 h 1002790"/>
                <a:gd name="connsiteX4" fmla="*/ 975025 w 2424886"/>
                <a:gd name="connsiteY4" fmla="*/ 14509 h 1002790"/>
                <a:gd name="connsiteX0" fmla="*/ 0 w 2424886"/>
                <a:gd name="connsiteY0" fmla="*/ 65540 h 1002790"/>
                <a:gd name="connsiteX1" fmla="*/ 1175432 w 2424886"/>
                <a:gd name="connsiteY1" fmla="*/ 143700 h 1002790"/>
                <a:gd name="connsiteX2" fmla="*/ 2411694 w 2424886"/>
                <a:gd name="connsiteY2" fmla="*/ 1002790 h 1002790"/>
                <a:gd name="connsiteX0" fmla="*/ 975025 w 2424886"/>
                <a:gd name="connsiteY0" fmla="*/ 14509 h 1011382"/>
                <a:gd name="connsiteX1" fmla="*/ 1660891 w 2424886"/>
                <a:gd name="connsiteY1" fmla="*/ 46736 h 1011382"/>
                <a:gd name="connsiteX2" fmla="*/ 2424886 w 2424886"/>
                <a:gd name="connsiteY2" fmla="*/ 677495 h 1011382"/>
                <a:gd name="connsiteX3" fmla="*/ 1222356 w 2424886"/>
                <a:gd name="connsiteY3" fmla="*/ 678657 h 1011382"/>
                <a:gd name="connsiteX4" fmla="*/ 975025 w 2424886"/>
                <a:gd name="connsiteY4" fmla="*/ 14509 h 1011382"/>
                <a:gd name="connsiteX0" fmla="*/ 0 w 2424886"/>
                <a:gd name="connsiteY0" fmla="*/ 65540 h 1011382"/>
                <a:gd name="connsiteX1" fmla="*/ 1175432 w 2424886"/>
                <a:gd name="connsiteY1" fmla="*/ 143700 h 1011382"/>
                <a:gd name="connsiteX2" fmla="*/ 2350195 w 2424886"/>
                <a:gd name="connsiteY2" fmla="*/ 1011382 h 1011382"/>
                <a:gd name="connsiteX0" fmla="*/ 1051373 w 2501234"/>
                <a:gd name="connsiteY0" fmla="*/ 14509 h 1011382"/>
                <a:gd name="connsiteX1" fmla="*/ 1737239 w 2501234"/>
                <a:gd name="connsiteY1" fmla="*/ 46736 h 1011382"/>
                <a:gd name="connsiteX2" fmla="*/ 2501234 w 2501234"/>
                <a:gd name="connsiteY2" fmla="*/ 677495 h 1011382"/>
                <a:gd name="connsiteX3" fmla="*/ 1298704 w 2501234"/>
                <a:gd name="connsiteY3" fmla="*/ 678657 h 1011382"/>
                <a:gd name="connsiteX4" fmla="*/ 1051373 w 2501234"/>
                <a:gd name="connsiteY4" fmla="*/ 14509 h 1011382"/>
                <a:gd name="connsiteX0" fmla="*/ 0 w 2501234"/>
                <a:gd name="connsiteY0" fmla="*/ 65511 h 1011382"/>
                <a:gd name="connsiteX1" fmla="*/ 1251780 w 2501234"/>
                <a:gd name="connsiteY1" fmla="*/ 143700 h 1011382"/>
                <a:gd name="connsiteX2" fmla="*/ 2426543 w 2501234"/>
                <a:gd name="connsiteY2" fmla="*/ 1011382 h 1011382"/>
                <a:gd name="connsiteX0" fmla="*/ 1051373 w 2501234"/>
                <a:gd name="connsiteY0" fmla="*/ 14509 h 1011382"/>
                <a:gd name="connsiteX1" fmla="*/ 1737239 w 2501234"/>
                <a:gd name="connsiteY1" fmla="*/ 46736 h 1011382"/>
                <a:gd name="connsiteX2" fmla="*/ 2501234 w 2501234"/>
                <a:gd name="connsiteY2" fmla="*/ 677495 h 1011382"/>
                <a:gd name="connsiteX3" fmla="*/ 1298704 w 2501234"/>
                <a:gd name="connsiteY3" fmla="*/ 678657 h 1011382"/>
                <a:gd name="connsiteX4" fmla="*/ 1051373 w 2501234"/>
                <a:gd name="connsiteY4" fmla="*/ 14509 h 1011382"/>
                <a:gd name="connsiteX0" fmla="*/ 0 w 2501234"/>
                <a:gd name="connsiteY0" fmla="*/ 65511 h 1011382"/>
                <a:gd name="connsiteX1" fmla="*/ 1251780 w 2501234"/>
                <a:gd name="connsiteY1" fmla="*/ 143700 h 1011382"/>
                <a:gd name="connsiteX2" fmla="*/ 2426543 w 2501234"/>
                <a:gd name="connsiteY2" fmla="*/ 1011382 h 1011382"/>
                <a:gd name="connsiteX0" fmla="*/ 1051373 w 2501234"/>
                <a:gd name="connsiteY0" fmla="*/ 14509 h 1011382"/>
                <a:gd name="connsiteX1" fmla="*/ 1737239 w 2501234"/>
                <a:gd name="connsiteY1" fmla="*/ 46736 h 1011382"/>
                <a:gd name="connsiteX2" fmla="*/ 2501234 w 2501234"/>
                <a:gd name="connsiteY2" fmla="*/ 677495 h 1011382"/>
                <a:gd name="connsiteX3" fmla="*/ 1298704 w 2501234"/>
                <a:gd name="connsiteY3" fmla="*/ 678657 h 1011382"/>
                <a:gd name="connsiteX4" fmla="*/ 1051373 w 2501234"/>
                <a:gd name="connsiteY4" fmla="*/ 14509 h 1011382"/>
                <a:gd name="connsiteX0" fmla="*/ 0 w 2501234"/>
                <a:gd name="connsiteY0" fmla="*/ 65511 h 1011382"/>
                <a:gd name="connsiteX1" fmla="*/ 1251780 w 2501234"/>
                <a:gd name="connsiteY1" fmla="*/ 143700 h 1011382"/>
                <a:gd name="connsiteX2" fmla="*/ 2426543 w 2501234"/>
                <a:gd name="connsiteY2" fmla="*/ 1011382 h 101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1234" h="1011382" stroke="0" extrusionOk="0">
                  <a:moveTo>
                    <a:pt x="1051373" y="14509"/>
                  </a:moveTo>
                  <a:cubicBezTo>
                    <a:pt x="1280676" y="-12689"/>
                    <a:pt x="1519063" y="-1488"/>
                    <a:pt x="1737239" y="46736"/>
                  </a:cubicBezTo>
                  <a:cubicBezTo>
                    <a:pt x="2197348" y="148433"/>
                    <a:pt x="2500388" y="398625"/>
                    <a:pt x="2501234" y="677495"/>
                  </a:cubicBezTo>
                  <a:lnTo>
                    <a:pt x="1298704" y="678657"/>
                  </a:lnTo>
                  <a:lnTo>
                    <a:pt x="1051373" y="14509"/>
                  </a:lnTo>
                  <a:close/>
                </a:path>
                <a:path w="2501234" h="1011382" fill="none">
                  <a:moveTo>
                    <a:pt x="0" y="65511"/>
                  </a:moveTo>
                  <a:cubicBezTo>
                    <a:pt x="229303" y="38313"/>
                    <a:pt x="1032718" y="81216"/>
                    <a:pt x="1251780" y="143700"/>
                  </a:cubicBezTo>
                  <a:cubicBezTo>
                    <a:pt x="1707431" y="250446"/>
                    <a:pt x="2364198" y="741104"/>
                    <a:pt x="2426543" y="1011382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339468" y="7955024"/>
                  <a:ext cx="569025" cy="2135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468" y="7955024"/>
                  <a:ext cx="569025" cy="213580"/>
                </a:xfrm>
                <a:prstGeom prst="rect">
                  <a:avLst/>
                </a:prstGeom>
                <a:blipFill>
                  <a:blip r:embed="rId24"/>
                  <a:stretch>
                    <a:fillRect l="-8108" t="-5263" r="-36486" b="-6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683178" y="8665969"/>
                  <a:ext cx="301902" cy="2135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178" y="8665969"/>
                  <a:ext cx="301902" cy="213580"/>
                </a:xfrm>
                <a:prstGeom prst="rect">
                  <a:avLst/>
                </a:prstGeom>
                <a:blipFill>
                  <a:blip r:embed="rId25"/>
                  <a:stretch>
                    <a:fillRect l="-46154" t="-5263" r="-38462" b="-6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3429369" y="9220989"/>
                  <a:ext cx="258004" cy="2135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369" y="9220989"/>
                  <a:ext cx="258004" cy="213580"/>
                </a:xfrm>
                <a:prstGeom prst="rect">
                  <a:avLst/>
                </a:prstGeom>
                <a:blipFill>
                  <a:blip r:embed="rId26"/>
                  <a:stretch>
                    <a:fillRect l="-13043" r="-8696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2586621" y="9220990"/>
                  <a:ext cx="240879" cy="2135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21" y="9220990"/>
                  <a:ext cx="240879" cy="213580"/>
                </a:xfrm>
                <a:prstGeom prst="rect">
                  <a:avLst/>
                </a:prstGeom>
                <a:blipFill>
                  <a:blip r:embed="rId27"/>
                  <a:stretch>
                    <a:fillRect l="-13953" r="-4651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4105277" y="9082488"/>
                  <a:ext cx="236261" cy="2135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5277" y="9082488"/>
                  <a:ext cx="236261" cy="213580"/>
                </a:xfrm>
                <a:prstGeom prst="rect">
                  <a:avLst/>
                </a:prstGeom>
                <a:blipFill>
                  <a:blip r:embed="rId28"/>
                  <a:stretch>
                    <a:fillRect l="-13953" r="-4651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ectangle 22"/>
          <p:cNvSpPr/>
          <p:nvPr/>
        </p:nvSpPr>
        <p:spPr>
          <a:xfrm>
            <a:off x="9617055" y="2285589"/>
            <a:ext cx="2375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Increase current, wire goes normal at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104940" y="2527165"/>
                <a:ext cx="4120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4940" y="2527165"/>
                <a:ext cx="412036" cy="369332"/>
              </a:xfrm>
              <a:prstGeom prst="rect">
                <a:avLst/>
              </a:prstGeom>
              <a:blipFill>
                <a:blip r:embed="rId2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81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9" grpId="0"/>
      <p:bldP spid="40" grpId="0"/>
      <p:bldP spid="52" grpId="0"/>
      <p:bldP spid="53" grpId="0"/>
      <p:bldP spid="54" grpId="0"/>
      <p:bldP spid="55" grpId="0"/>
      <p:bldP spid="56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588" y="42323"/>
            <a:ext cx="187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Flux Quantization 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4032" y="508044"/>
                <a:ext cx="3303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 microscopic coherence 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 smtClean="0"/>
                  <a:t>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32" y="508044"/>
                <a:ext cx="3303790" cy="276999"/>
              </a:xfrm>
              <a:prstGeom prst="rect">
                <a:avLst/>
              </a:prstGeom>
              <a:blipFill>
                <a:blip r:embed="rId2"/>
                <a:stretch>
                  <a:fillRect l="-2399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4867" y="1574574"/>
                <a:ext cx="4425442" cy="572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67" y="1574574"/>
                <a:ext cx="4425442" cy="5726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9266" y="2276981"/>
                <a:ext cx="1405513" cy="400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266" y="2276981"/>
                <a:ext cx="1405513" cy="4009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4867" y="2907185"/>
                <a:ext cx="2689198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67" y="2907185"/>
                <a:ext cx="2689198" cy="555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67682" y="3577130"/>
                <a:ext cx="226356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2" y="3577130"/>
                <a:ext cx="2263568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 rot="5400000">
            <a:off x="2326367" y="3774194"/>
            <a:ext cx="319609" cy="1313811"/>
          </a:xfrm>
          <a:prstGeom prst="rightBrace">
            <a:avLst>
              <a:gd name="adj1" fmla="val 27213"/>
              <a:gd name="adj2" fmla="val 5084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18966" y="4720654"/>
                <a:ext cx="35278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966" y="4720654"/>
                <a:ext cx="352789" cy="310598"/>
              </a:xfrm>
              <a:prstGeom prst="rect">
                <a:avLst/>
              </a:prstGeom>
              <a:blipFill>
                <a:blip r:embed="rId7"/>
                <a:stretch>
                  <a:fillRect l="-15517" r="-24138"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687208" y="4476710"/>
            <a:ext cx="1749431" cy="1263085"/>
            <a:chOff x="4446585" y="4270782"/>
            <a:chExt cx="1475052" cy="984737"/>
          </a:xfrm>
        </p:grpSpPr>
        <p:sp>
          <p:nvSpPr>
            <p:cNvPr id="11" name="Oval 10"/>
            <p:cNvSpPr/>
            <p:nvPr/>
          </p:nvSpPr>
          <p:spPr>
            <a:xfrm>
              <a:off x="4446585" y="4270782"/>
              <a:ext cx="1475052" cy="984737"/>
            </a:xfrm>
            <a:custGeom>
              <a:avLst/>
              <a:gdLst>
                <a:gd name="connsiteX0" fmla="*/ 0 w 1600881"/>
                <a:gd name="connsiteY0" fmla="*/ 581025 h 1162050"/>
                <a:gd name="connsiteX1" fmla="*/ 800441 w 1600881"/>
                <a:gd name="connsiteY1" fmla="*/ 0 h 1162050"/>
                <a:gd name="connsiteX2" fmla="*/ 1600882 w 1600881"/>
                <a:gd name="connsiteY2" fmla="*/ 581025 h 1162050"/>
                <a:gd name="connsiteX3" fmla="*/ 800441 w 1600881"/>
                <a:gd name="connsiteY3" fmla="*/ 1162050 h 1162050"/>
                <a:gd name="connsiteX4" fmla="*/ 0 w 1600881"/>
                <a:gd name="connsiteY4" fmla="*/ 581025 h 1162050"/>
                <a:gd name="connsiteX0" fmla="*/ 3683 w 1604565"/>
                <a:gd name="connsiteY0" fmla="*/ 600329 h 1181354"/>
                <a:gd name="connsiteX1" fmla="*/ 518033 w 1604565"/>
                <a:gd name="connsiteY1" fmla="*/ 181229 h 1181354"/>
                <a:gd name="connsiteX2" fmla="*/ 804124 w 1604565"/>
                <a:gd name="connsiteY2" fmla="*/ 19304 h 1181354"/>
                <a:gd name="connsiteX3" fmla="*/ 1604565 w 1604565"/>
                <a:gd name="connsiteY3" fmla="*/ 600329 h 1181354"/>
                <a:gd name="connsiteX4" fmla="*/ 804124 w 1604565"/>
                <a:gd name="connsiteY4" fmla="*/ 1181354 h 1181354"/>
                <a:gd name="connsiteX5" fmla="*/ 3683 w 1604565"/>
                <a:gd name="connsiteY5" fmla="*/ 600329 h 1181354"/>
                <a:gd name="connsiteX0" fmla="*/ 3683 w 1604565"/>
                <a:gd name="connsiteY0" fmla="*/ 601218 h 1182243"/>
                <a:gd name="connsiteX1" fmla="*/ 518033 w 1604565"/>
                <a:gd name="connsiteY1" fmla="*/ 182118 h 1182243"/>
                <a:gd name="connsiteX2" fmla="*/ 804124 w 1604565"/>
                <a:gd name="connsiteY2" fmla="*/ 20193 h 1182243"/>
                <a:gd name="connsiteX3" fmla="*/ 1604565 w 1604565"/>
                <a:gd name="connsiteY3" fmla="*/ 601218 h 1182243"/>
                <a:gd name="connsiteX4" fmla="*/ 804124 w 1604565"/>
                <a:gd name="connsiteY4" fmla="*/ 1182243 h 1182243"/>
                <a:gd name="connsiteX5" fmla="*/ 3683 w 1604565"/>
                <a:gd name="connsiteY5" fmla="*/ 601218 h 1182243"/>
                <a:gd name="connsiteX0" fmla="*/ 3683 w 1604565"/>
                <a:gd name="connsiteY0" fmla="*/ 576119 h 1157144"/>
                <a:gd name="connsiteX1" fmla="*/ 518033 w 1604565"/>
                <a:gd name="connsiteY1" fmla="*/ 157019 h 1157144"/>
                <a:gd name="connsiteX2" fmla="*/ 1166074 w 1604565"/>
                <a:gd name="connsiteY2" fmla="*/ 23669 h 1157144"/>
                <a:gd name="connsiteX3" fmla="*/ 1604565 w 1604565"/>
                <a:gd name="connsiteY3" fmla="*/ 576119 h 1157144"/>
                <a:gd name="connsiteX4" fmla="*/ 804124 w 1604565"/>
                <a:gd name="connsiteY4" fmla="*/ 1157144 h 1157144"/>
                <a:gd name="connsiteX5" fmla="*/ 3683 w 1604565"/>
                <a:gd name="connsiteY5" fmla="*/ 576119 h 1157144"/>
                <a:gd name="connsiteX0" fmla="*/ 3683 w 1471215"/>
                <a:gd name="connsiteY0" fmla="*/ 569012 h 1150551"/>
                <a:gd name="connsiteX1" fmla="*/ 518033 w 1471215"/>
                <a:gd name="connsiteY1" fmla="*/ 149912 h 1150551"/>
                <a:gd name="connsiteX2" fmla="*/ 1166074 w 1471215"/>
                <a:gd name="connsiteY2" fmla="*/ 16562 h 1150551"/>
                <a:gd name="connsiteX3" fmla="*/ 1471215 w 1471215"/>
                <a:gd name="connsiteY3" fmla="*/ 464237 h 1150551"/>
                <a:gd name="connsiteX4" fmla="*/ 804124 w 1471215"/>
                <a:gd name="connsiteY4" fmla="*/ 1150037 h 1150551"/>
                <a:gd name="connsiteX5" fmla="*/ 3683 w 1471215"/>
                <a:gd name="connsiteY5" fmla="*/ 569012 h 1150551"/>
                <a:gd name="connsiteX0" fmla="*/ 3683 w 1516914"/>
                <a:gd name="connsiteY0" fmla="*/ 569012 h 1150551"/>
                <a:gd name="connsiteX1" fmla="*/ 518033 w 1516914"/>
                <a:gd name="connsiteY1" fmla="*/ 149912 h 1150551"/>
                <a:gd name="connsiteX2" fmla="*/ 1166074 w 1516914"/>
                <a:gd name="connsiteY2" fmla="*/ 16562 h 1150551"/>
                <a:gd name="connsiteX3" fmla="*/ 1471215 w 1516914"/>
                <a:gd name="connsiteY3" fmla="*/ 464237 h 1150551"/>
                <a:gd name="connsiteX4" fmla="*/ 804124 w 1516914"/>
                <a:gd name="connsiteY4" fmla="*/ 1150037 h 1150551"/>
                <a:gd name="connsiteX5" fmla="*/ 3683 w 1516914"/>
                <a:gd name="connsiteY5" fmla="*/ 569012 h 1150551"/>
                <a:gd name="connsiteX0" fmla="*/ 3683 w 1516914"/>
                <a:gd name="connsiteY0" fmla="*/ 569012 h 1150551"/>
                <a:gd name="connsiteX1" fmla="*/ 518033 w 1516914"/>
                <a:gd name="connsiteY1" fmla="*/ 149912 h 1150551"/>
                <a:gd name="connsiteX2" fmla="*/ 1166074 w 1516914"/>
                <a:gd name="connsiteY2" fmla="*/ 16562 h 1150551"/>
                <a:gd name="connsiteX3" fmla="*/ 1471215 w 1516914"/>
                <a:gd name="connsiteY3" fmla="*/ 464237 h 1150551"/>
                <a:gd name="connsiteX4" fmla="*/ 804124 w 1516914"/>
                <a:gd name="connsiteY4" fmla="*/ 1150037 h 1150551"/>
                <a:gd name="connsiteX5" fmla="*/ 3683 w 1516914"/>
                <a:gd name="connsiteY5" fmla="*/ 569012 h 1150551"/>
                <a:gd name="connsiteX0" fmla="*/ 4141 w 1517372"/>
                <a:gd name="connsiteY0" fmla="*/ 569012 h 969839"/>
                <a:gd name="connsiteX1" fmla="*/ 518491 w 1517372"/>
                <a:gd name="connsiteY1" fmla="*/ 149912 h 969839"/>
                <a:gd name="connsiteX2" fmla="*/ 1166532 w 1517372"/>
                <a:gd name="connsiteY2" fmla="*/ 16562 h 969839"/>
                <a:gd name="connsiteX3" fmla="*/ 1471673 w 1517372"/>
                <a:gd name="connsiteY3" fmla="*/ 464237 h 969839"/>
                <a:gd name="connsiteX4" fmla="*/ 823632 w 1517372"/>
                <a:gd name="connsiteY4" fmla="*/ 969062 h 969839"/>
                <a:gd name="connsiteX5" fmla="*/ 4141 w 1517372"/>
                <a:gd name="connsiteY5" fmla="*/ 569012 h 969839"/>
                <a:gd name="connsiteX0" fmla="*/ 4141 w 1472149"/>
                <a:gd name="connsiteY0" fmla="*/ 569012 h 987442"/>
                <a:gd name="connsiteX1" fmla="*/ 518491 w 1472149"/>
                <a:gd name="connsiteY1" fmla="*/ 149912 h 987442"/>
                <a:gd name="connsiteX2" fmla="*/ 1166532 w 1472149"/>
                <a:gd name="connsiteY2" fmla="*/ 16562 h 987442"/>
                <a:gd name="connsiteX3" fmla="*/ 1471673 w 1472149"/>
                <a:gd name="connsiteY3" fmla="*/ 464237 h 987442"/>
                <a:gd name="connsiteX4" fmla="*/ 1280490 w 1472149"/>
                <a:gd name="connsiteY4" fmla="*/ 873812 h 987442"/>
                <a:gd name="connsiteX5" fmla="*/ 823632 w 1472149"/>
                <a:gd name="connsiteY5" fmla="*/ 969062 h 987442"/>
                <a:gd name="connsiteX6" fmla="*/ 4141 w 1472149"/>
                <a:gd name="connsiteY6" fmla="*/ 569012 h 987442"/>
                <a:gd name="connsiteX0" fmla="*/ 4141 w 1471942"/>
                <a:gd name="connsiteY0" fmla="*/ 569012 h 987442"/>
                <a:gd name="connsiteX1" fmla="*/ 518491 w 1471942"/>
                <a:gd name="connsiteY1" fmla="*/ 149912 h 987442"/>
                <a:gd name="connsiteX2" fmla="*/ 1166532 w 1471942"/>
                <a:gd name="connsiteY2" fmla="*/ 16562 h 987442"/>
                <a:gd name="connsiteX3" fmla="*/ 1471673 w 1471942"/>
                <a:gd name="connsiteY3" fmla="*/ 464237 h 987442"/>
                <a:gd name="connsiteX4" fmla="*/ 1280490 w 1471942"/>
                <a:gd name="connsiteY4" fmla="*/ 873812 h 987442"/>
                <a:gd name="connsiteX5" fmla="*/ 823632 w 1471942"/>
                <a:gd name="connsiteY5" fmla="*/ 969062 h 987442"/>
                <a:gd name="connsiteX6" fmla="*/ 4141 w 1471942"/>
                <a:gd name="connsiteY6" fmla="*/ 569012 h 987442"/>
                <a:gd name="connsiteX0" fmla="*/ 4141 w 1471942"/>
                <a:gd name="connsiteY0" fmla="*/ 569012 h 987442"/>
                <a:gd name="connsiteX1" fmla="*/ 518491 w 1471942"/>
                <a:gd name="connsiteY1" fmla="*/ 149912 h 987442"/>
                <a:gd name="connsiteX2" fmla="*/ 1166532 w 1471942"/>
                <a:gd name="connsiteY2" fmla="*/ 16562 h 987442"/>
                <a:gd name="connsiteX3" fmla="*/ 1471673 w 1471942"/>
                <a:gd name="connsiteY3" fmla="*/ 464237 h 987442"/>
                <a:gd name="connsiteX4" fmla="*/ 1280490 w 1471942"/>
                <a:gd name="connsiteY4" fmla="*/ 873812 h 987442"/>
                <a:gd name="connsiteX5" fmla="*/ 823632 w 1471942"/>
                <a:gd name="connsiteY5" fmla="*/ 969062 h 987442"/>
                <a:gd name="connsiteX6" fmla="*/ 4141 w 1471942"/>
                <a:gd name="connsiteY6" fmla="*/ 569012 h 987442"/>
                <a:gd name="connsiteX0" fmla="*/ 4141 w 1477861"/>
                <a:gd name="connsiteY0" fmla="*/ 552879 h 971309"/>
                <a:gd name="connsiteX1" fmla="*/ 518491 w 1477861"/>
                <a:gd name="connsiteY1" fmla="*/ 133779 h 971309"/>
                <a:gd name="connsiteX2" fmla="*/ 1166532 w 1477861"/>
                <a:gd name="connsiteY2" fmla="*/ 429 h 971309"/>
                <a:gd name="connsiteX3" fmla="*/ 1432891 w 1477861"/>
                <a:gd name="connsiteY3" fmla="*/ 105203 h 971309"/>
                <a:gd name="connsiteX4" fmla="*/ 1471673 w 1477861"/>
                <a:gd name="connsiteY4" fmla="*/ 448104 h 971309"/>
                <a:gd name="connsiteX5" fmla="*/ 1280490 w 1477861"/>
                <a:gd name="connsiteY5" fmla="*/ 857679 h 971309"/>
                <a:gd name="connsiteX6" fmla="*/ 823632 w 1477861"/>
                <a:gd name="connsiteY6" fmla="*/ 952929 h 971309"/>
                <a:gd name="connsiteX7" fmla="*/ 4141 w 1477861"/>
                <a:gd name="connsiteY7" fmla="*/ 552879 h 971309"/>
                <a:gd name="connsiteX0" fmla="*/ 4141 w 1453454"/>
                <a:gd name="connsiteY0" fmla="*/ 552879 h 971309"/>
                <a:gd name="connsiteX1" fmla="*/ 518491 w 1453454"/>
                <a:gd name="connsiteY1" fmla="*/ 133779 h 971309"/>
                <a:gd name="connsiteX2" fmla="*/ 1166532 w 1453454"/>
                <a:gd name="connsiteY2" fmla="*/ 429 h 971309"/>
                <a:gd name="connsiteX3" fmla="*/ 1432891 w 1453454"/>
                <a:gd name="connsiteY3" fmla="*/ 105203 h 971309"/>
                <a:gd name="connsiteX4" fmla="*/ 1414523 w 1453454"/>
                <a:gd name="connsiteY4" fmla="*/ 419529 h 971309"/>
                <a:gd name="connsiteX5" fmla="*/ 1280490 w 1453454"/>
                <a:gd name="connsiteY5" fmla="*/ 857679 h 971309"/>
                <a:gd name="connsiteX6" fmla="*/ 823632 w 1453454"/>
                <a:gd name="connsiteY6" fmla="*/ 952929 h 971309"/>
                <a:gd name="connsiteX7" fmla="*/ 4141 w 1453454"/>
                <a:gd name="connsiteY7" fmla="*/ 552879 h 971309"/>
                <a:gd name="connsiteX0" fmla="*/ 4141 w 1453454"/>
                <a:gd name="connsiteY0" fmla="*/ 552657 h 971087"/>
                <a:gd name="connsiteX1" fmla="*/ 518491 w 1453454"/>
                <a:gd name="connsiteY1" fmla="*/ 133557 h 971087"/>
                <a:gd name="connsiteX2" fmla="*/ 747091 w 1453454"/>
                <a:gd name="connsiteY2" fmla="*/ 124031 h 971087"/>
                <a:gd name="connsiteX3" fmla="*/ 1166532 w 1453454"/>
                <a:gd name="connsiteY3" fmla="*/ 207 h 971087"/>
                <a:gd name="connsiteX4" fmla="*/ 1432891 w 1453454"/>
                <a:gd name="connsiteY4" fmla="*/ 104981 h 971087"/>
                <a:gd name="connsiteX5" fmla="*/ 1414523 w 1453454"/>
                <a:gd name="connsiteY5" fmla="*/ 419307 h 971087"/>
                <a:gd name="connsiteX6" fmla="*/ 1280490 w 1453454"/>
                <a:gd name="connsiteY6" fmla="*/ 857457 h 971087"/>
                <a:gd name="connsiteX7" fmla="*/ 823632 w 1453454"/>
                <a:gd name="connsiteY7" fmla="*/ 952707 h 971087"/>
                <a:gd name="connsiteX8" fmla="*/ 4141 w 1453454"/>
                <a:gd name="connsiteY8" fmla="*/ 552657 h 971087"/>
                <a:gd name="connsiteX0" fmla="*/ 4141 w 1453454"/>
                <a:gd name="connsiteY0" fmla="*/ 552657 h 971087"/>
                <a:gd name="connsiteX1" fmla="*/ 518491 w 1453454"/>
                <a:gd name="connsiteY1" fmla="*/ 133557 h 971087"/>
                <a:gd name="connsiteX2" fmla="*/ 747091 w 1453454"/>
                <a:gd name="connsiteY2" fmla="*/ 124031 h 971087"/>
                <a:gd name="connsiteX3" fmla="*/ 1166532 w 1453454"/>
                <a:gd name="connsiteY3" fmla="*/ 207 h 971087"/>
                <a:gd name="connsiteX4" fmla="*/ 1432891 w 1453454"/>
                <a:gd name="connsiteY4" fmla="*/ 104981 h 971087"/>
                <a:gd name="connsiteX5" fmla="*/ 1414523 w 1453454"/>
                <a:gd name="connsiteY5" fmla="*/ 419307 h 971087"/>
                <a:gd name="connsiteX6" fmla="*/ 1280490 w 1453454"/>
                <a:gd name="connsiteY6" fmla="*/ 857457 h 971087"/>
                <a:gd name="connsiteX7" fmla="*/ 823632 w 1453454"/>
                <a:gd name="connsiteY7" fmla="*/ 952707 h 971087"/>
                <a:gd name="connsiteX8" fmla="*/ 4141 w 1453454"/>
                <a:gd name="connsiteY8" fmla="*/ 552657 h 971087"/>
                <a:gd name="connsiteX0" fmla="*/ 4141 w 1453454"/>
                <a:gd name="connsiteY0" fmla="*/ 588392 h 1006822"/>
                <a:gd name="connsiteX1" fmla="*/ 518491 w 1453454"/>
                <a:gd name="connsiteY1" fmla="*/ 169292 h 1006822"/>
                <a:gd name="connsiteX2" fmla="*/ 747091 w 1453454"/>
                <a:gd name="connsiteY2" fmla="*/ 159766 h 1006822"/>
                <a:gd name="connsiteX3" fmla="*/ 918541 w 1453454"/>
                <a:gd name="connsiteY3" fmla="*/ 7366 h 1006822"/>
                <a:gd name="connsiteX4" fmla="*/ 1166532 w 1453454"/>
                <a:gd name="connsiteY4" fmla="*/ 35942 h 1006822"/>
                <a:gd name="connsiteX5" fmla="*/ 1432891 w 1453454"/>
                <a:gd name="connsiteY5" fmla="*/ 140716 h 1006822"/>
                <a:gd name="connsiteX6" fmla="*/ 1414523 w 1453454"/>
                <a:gd name="connsiteY6" fmla="*/ 455042 h 1006822"/>
                <a:gd name="connsiteX7" fmla="*/ 1280490 w 1453454"/>
                <a:gd name="connsiteY7" fmla="*/ 893192 h 1006822"/>
                <a:gd name="connsiteX8" fmla="*/ 823632 w 1453454"/>
                <a:gd name="connsiteY8" fmla="*/ 988442 h 1006822"/>
                <a:gd name="connsiteX9" fmla="*/ 4141 w 1453454"/>
                <a:gd name="connsiteY9" fmla="*/ 588392 h 1006822"/>
                <a:gd name="connsiteX0" fmla="*/ 4141 w 1453454"/>
                <a:gd name="connsiteY0" fmla="*/ 588392 h 1006822"/>
                <a:gd name="connsiteX1" fmla="*/ 518491 w 1453454"/>
                <a:gd name="connsiteY1" fmla="*/ 169292 h 1006822"/>
                <a:gd name="connsiteX2" fmla="*/ 813766 w 1453454"/>
                <a:gd name="connsiteY2" fmla="*/ 83566 h 1006822"/>
                <a:gd name="connsiteX3" fmla="*/ 918541 w 1453454"/>
                <a:gd name="connsiteY3" fmla="*/ 7366 h 1006822"/>
                <a:gd name="connsiteX4" fmla="*/ 1166532 w 1453454"/>
                <a:gd name="connsiteY4" fmla="*/ 35942 h 1006822"/>
                <a:gd name="connsiteX5" fmla="*/ 1432891 w 1453454"/>
                <a:gd name="connsiteY5" fmla="*/ 140716 h 1006822"/>
                <a:gd name="connsiteX6" fmla="*/ 1414523 w 1453454"/>
                <a:gd name="connsiteY6" fmla="*/ 455042 h 1006822"/>
                <a:gd name="connsiteX7" fmla="*/ 1280490 w 1453454"/>
                <a:gd name="connsiteY7" fmla="*/ 893192 h 1006822"/>
                <a:gd name="connsiteX8" fmla="*/ 823632 w 1453454"/>
                <a:gd name="connsiteY8" fmla="*/ 988442 h 1006822"/>
                <a:gd name="connsiteX9" fmla="*/ 4141 w 1453454"/>
                <a:gd name="connsiteY9" fmla="*/ 588392 h 1006822"/>
                <a:gd name="connsiteX0" fmla="*/ 4141 w 1482953"/>
                <a:gd name="connsiteY0" fmla="*/ 588392 h 1006822"/>
                <a:gd name="connsiteX1" fmla="*/ 518491 w 1482953"/>
                <a:gd name="connsiteY1" fmla="*/ 169292 h 1006822"/>
                <a:gd name="connsiteX2" fmla="*/ 813766 w 1482953"/>
                <a:gd name="connsiteY2" fmla="*/ 83566 h 1006822"/>
                <a:gd name="connsiteX3" fmla="*/ 918541 w 1482953"/>
                <a:gd name="connsiteY3" fmla="*/ 7366 h 1006822"/>
                <a:gd name="connsiteX4" fmla="*/ 1166532 w 1482953"/>
                <a:gd name="connsiteY4" fmla="*/ 35942 h 1006822"/>
                <a:gd name="connsiteX5" fmla="*/ 1432891 w 1482953"/>
                <a:gd name="connsiteY5" fmla="*/ 140716 h 1006822"/>
                <a:gd name="connsiteX6" fmla="*/ 1414523 w 1482953"/>
                <a:gd name="connsiteY6" fmla="*/ 455042 h 1006822"/>
                <a:gd name="connsiteX7" fmla="*/ 1280490 w 1482953"/>
                <a:gd name="connsiteY7" fmla="*/ 893192 h 1006822"/>
                <a:gd name="connsiteX8" fmla="*/ 823632 w 1482953"/>
                <a:gd name="connsiteY8" fmla="*/ 988442 h 1006822"/>
                <a:gd name="connsiteX9" fmla="*/ 4141 w 1482953"/>
                <a:gd name="connsiteY9" fmla="*/ 588392 h 1006822"/>
                <a:gd name="connsiteX0" fmla="*/ 4141 w 1493820"/>
                <a:gd name="connsiteY0" fmla="*/ 588392 h 1006822"/>
                <a:gd name="connsiteX1" fmla="*/ 518491 w 1493820"/>
                <a:gd name="connsiteY1" fmla="*/ 169292 h 1006822"/>
                <a:gd name="connsiteX2" fmla="*/ 813766 w 1493820"/>
                <a:gd name="connsiteY2" fmla="*/ 83566 h 1006822"/>
                <a:gd name="connsiteX3" fmla="*/ 918541 w 1493820"/>
                <a:gd name="connsiteY3" fmla="*/ 7366 h 1006822"/>
                <a:gd name="connsiteX4" fmla="*/ 1166532 w 1493820"/>
                <a:gd name="connsiteY4" fmla="*/ 35942 h 1006822"/>
                <a:gd name="connsiteX5" fmla="*/ 1432891 w 1493820"/>
                <a:gd name="connsiteY5" fmla="*/ 140716 h 1006822"/>
                <a:gd name="connsiteX6" fmla="*/ 1452623 w 1493820"/>
                <a:gd name="connsiteY6" fmla="*/ 445517 h 1006822"/>
                <a:gd name="connsiteX7" fmla="*/ 1280490 w 1493820"/>
                <a:gd name="connsiteY7" fmla="*/ 893192 h 1006822"/>
                <a:gd name="connsiteX8" fmla="*/ 823632 w 1493820"/>
                <a:gd name="connsiteY8" fmla="*/ 988442 h 1006822"/>
                <a:gd name="connsiteX9" fmla="*/ 4141 w 1493820"/>
                <a:gd name="connsiteY9" fmla="*/ 588392 h 1006822"/>
                <a:gd name="connsiteX0" fmla="*/ 4141 w 1523300"/>
                <a:gd name="connsiteY0" fmla="*/ 588392 h 1006822"/>
                <a:gd name="connsiteX1" fmla="*/ 518491 w 1523300"/>
                <a:gd name="connsiteY1" fmla="*/ 169292 h 1006822"/>
                <a:gd name="connsiteX2" fmla="*/ 813766 w 1523300"/>
                <a:gd name="connsiteY2" fmla="*/ 83566 h 1006822"/>
                <a:gd name="connsiteX3" fmla="*/ 918541 w 1523300"/>
                <a:gd name="connsiteY3" fmla="*/ 7366 h 1006822"/>
                <a:gd name="connsiteX4" fmla="*/ 1166532 w 1523300"/>
                <a:gd name="connsiteY4" fmla="*/ 35942 h 1006822"/>
                <a:gd name="connsiteX5" fmla="*/ 1432891 w 1523300"/>
                <a:gd name="connsiteY5" fmla="*/ 140716 h 1006822"/>
                <a:gd name="connsiteX6" fmla="*/ 1452623 w 1523300"/>
                <a:gd name="connsiteY6" fmla="*/ 445517 h 1006822"/>
                <a:gd name="connsiteX7" fmla="*/ 1280490 w 1523300"/>
                <a:gd name="connsiteY7" fmla="*/ 893192 h 1006822"/>
                <a:gd name="connsiteX8" fmla="*/ 823632 w 1523300"/>
                <a:gd name="connsiteY8" fmla="*/ 988442 h 1006822"/>
                <a:gd name="connsiteX9" fmla="*/ 4141 w 1523300"/>
                <a:gd name="connsiteY9" fmla="*/ 588392 h 1006822"/>
                <a:gd name="connsiteX0" fmla="*/ 12859 w 1532018"/>
                <a:gd name="connsiteY0" fmla="*/ 588392 h 1015205"/>
                <a:gd name="connsiteX1" fmla="*/ 527209 w 1532018"/>
                <a:gd name="connsiteY1" fmla="*/ 169292 h 1015205"/>
                <a:gd name="connsiteX2" fmla="*/ 822484 w 1532018"/>
                <a:gd name="connsiteY2" fmla="*/ 83566 h 1015205"/>
                <a:gd name="connsiteX3" fmla="*/ 927259 w 1532018"/>
                <a:gd name="connsiteY3" fmla="*/ 7366 h 1015205"/>
                <a:gd name="connsiteX4" fmla="*/ 1175250 w 1532018"/>
                <a:gd name="connsiteY4" fmla="*/ 35942 h 1015205"/>
                <a:gd name="connsiteX5" fmla="*/ 1441609 w 1532018"/>
                <a:gd name="connsiteY5" fmla="*/ 140716 h 1015205"/>
                <a:gd name="connsiteX6" fmla="*/ 1461341 w 1532018"/>
                <a:gd name="connsiteY6" fmla="*/ 445517 h 1015205"/>
                <a:gd name="connsiteX7" fmla="*/ 1289208 w 1532018"/>
                <a:gd name="connsiteY7" fmla="*/ 893192 h 1015205"/>
                <a:gd name="connsiteX8" fmla="*/ 832350 w 1532018"/>
                <a:gd name="connsiteY8" fmla="*/ 988442 h 1015205"/>
                <a:gd name="connsiteX9" fmla="*/ 212883 w 1532018"/>
                <a:gd name="connsiteY9" fmla="*/ 978916 h 1015205"/>
                <a:gd name="connsiteX10" fmla="*/ 12859 w 1532018"/>
                <a:gd name="connsiteY10" fmla="*/ 588392 h 1015205"/>
                <a:gd name="connsiteX0" fmla="*/ 12859 w 1532018"/>
                <a:gd name="connsiteY0" fmla="*/ 588392 h 1015205"/>
                <a:gd name="connsiteX1" fmla="*/ 527209 w 1532018"/>
                <a:gd name="connsiteY1" fmla="*/ 169292 h 1015205"/>
                <a:gd name="connsiteX2" fmla="*/ 822484 w 1532018"/>
                <a:gd name="connsiteY2" fmla="*/ 83566 h 1015205"/>
                <a:gd name="connsiteX3" fmla="*/ 927259 w 1532018"/>
                <a:gd name="connsiteY3" fmla="*/ 7366 h 1015205"/>
                <a:gd name="connsiteX4" fmla="*/ 1175250 w 1532018"/>
                <a:gd name="connsiteY4" fmla="*/ 35942 h 1015205"/>
                <a:gd name="connsiteX5" fmla="*/ 1441609 w 1532018"/>
                <a:gd name="connsiteY5" fmla="*/ 140716 h 1015205"/>
                <a:gd name="connsiteX6" fmla="*/ 1461341 w 1532018"/>
                <a:gd name="connsiteY6" fmla="*/ 445517 h 1015205"/>
                <a:gd name="connsiteX7" fmla="*/ 1289208 w 1532018"/>
                <a:gd name="connsiteY7" fmla="*/ 893192 h 1015205"/>
                <a:gd name="connsiteX8" fmla="*/ 832350 w 1532018"/>
                <a:gd name="connsiteY8" fmla="*/ 988442 h 1015205"/>
                <a:gd name="connsiteX9" fmla="*/ 212883 w 1532018"/>
                <a:gd name="connsiteY9" fmla="*/ 978916 h 1015205"/>
                <a:gd name="connsiteX10" fmla="*/ 12859 w 1532018"/>
                <a:gd name="connsiteY10" fmla="*/ 588392 h 1015205"/>
                <a:gd name="connsiteX0" fmla="*/ 12859 w 1532018"/>
                <a:gd name="connsiteY0" fmla="*/ 588392 h 1004908"/>
                <a:gd name="connsiteX1" fmla="*/ 527209 w 1532018"/>
                <a:gd name="connsiteY1" fmla="*/ 169292 h 1004908"/>
                <a:gd name="connsiteX2" fmla="*/ 822484 w 1532018"/>
                <a:gd name="connsiteY2" fmla="*/ 83566 h 1004908"/>
                <a:gd name="connsiteX3" fmla="*/ 927259 w 1532018"/>
                <a:gd name="connsiteY3" fmla="*/ 7366 h 1004908"/>
                <a:gd name="connsiteX4" fmla="*/ 1175250 w 1532018"/>
                <a:gd name="connsiteY4" fmla="*/ 35942 h 1004908"/>
                <a:gd name="connsiteX5" fmla="*/ 1441609 w 1532018"/>
                <a:gd name="connsiteY5" fmla="*/ 140716 h 1004908"/>
                <a:gd name="connsiteX6" fmla="*/ 1461341 w 1532018"/>
                <a:gd name="connsiteY6" fmla="*/ 445517 h 1004908"/>
                <a:gd name="connsiteX7" fmla="*/ 1289208 w 1532018"/>
                <a:gd name="connsiteY7" fmla="*/ 893192 h 1004908"/>
                <a:gd name="connsiteX8" fmla="*/ 775200 w 1532018"/>
                <a:gd name="connsiteY8" fmla="*/ 950342 h 1004908"/>
                <a:gd name="connsiteX9" fmla="*/ 212883 w 1532018"/>
                <a:gd name="connsiteY9" fmla="*/ 978916 h 1004908"/>
                <a:gd name="connsiteX10" fmla="*/ 12859 w 1532018"/>
                <a:gd name="connsiteY10" fmla="*/ 588392 h 1004908"/>
                <a:gd name="connsiteX0" fmla="*/ 10534 w 1529693"/>
                <a:gd name="connsiteY0" fmla="*/ 588392 h 982207"/>
                <a:gd name="connsiteX1" fmla="*/ 524884 w 1529693"/>
                <a:gd name="connsiteY1" fmla="*/ 169292 h 982207"/>
                <a:gd name="connsiteX2" fmla="*/ 820159 w 1529693"/>
                <a:gd name="connsiteY2" fmla="*/ 83566 h 982207"/>
                <a:gd name="connsiteX3" fmla="*/ 924934 w 1529693"/>
                <a:gd name="connsiteY3" fmla="*/ 7366 h 982207"/>
                <a:gd name="connsiteX4" fmla="*/ 1172925 w 1529693"/>
                <a:gd name="connsiteY4" fmla="*/ 35942 h 982207"/>
                <a:gd name="connsiteX5" fmla="*/ 1439284 w 1529693"/>
                <a:gd name="connsiteY5" fmla="*/ 140716 h 982207"/>
                <a:gd name="connsiteX6" fmla="*/ 1459016 w 1529693"/>
                <a:gd name="connsiteY6" fmla="*/ 445517 h 982207"/>
                <a:gd name="connsiteX7" fmla="*/ 1286883 w 1529693"/>
                <a:gd name="connsiteY7" fmla="*/ 893192 h 982207"/>
                <a:gd name="connsiteX8" fmla="*/ 772875 w 1529693"/>
                <a:gd name="connsiteY8" fmla="*/ 950342 h 982207"/>
                <a:gd name="connsiteX9" fmla="*/ 229608 w 1529693"/>
                <a:gd name="connsiteY9" fmla="*/ 950341 h 982207"/>
                <a:gd name="connsiteX10" fmla="*/ 10534 w 1529693"/>
                <a:gd name="connsiteY10" fmla="*/ 588392 h 982207"/>
                <a:gd name="connsiteX0" fmla="*/ 10534 w 1529693"/>
                <a:gd name="connsiteY0" fmla="*/ 588392 h 992191"/>
                <a:gd name="connsiteX1" fmla="*/ 524884 w 1529693"/>
                <a:gd name="connsiteY1" fmla="*/ 169292 h 992191"/>
                <a:gd name="connsiteX2" fmla="*/ 820159 w 1529693"/>
                <a:gd name="connsiteY2" fmla="*/ 83566 h 992191"/>
                <a:gd name="connsiteX3" fmla="*/ 924934 w 1529693"/>
                <a:gd name="connsiteY3" fmla="*/ 7366 h 992191"/>
                <a:gd name="connsiteX4" fmla="*/ 1172925 w 1529693"/>
                <a:gd name="connsiteY4" fmla="*/ 35942 h 992191"/>
                <a:gd name="connsiteX5" fmla="*/ 1439284 w 1529693"/>
                <a:gd name="connsiteY5" fmla="*/ 140716 h 992191"/>
                <a:gd name="connsiteX6" fmla="*/ 1459016 w 1529693"/>
                <a:gd name="connsiteY6" fmla="*/ 445517 h 992191"/>
                <a:gd name="connsiteX7" fmla="*/ 1286883 w 1529693"/>
                <a:gd name="connsiteY7" fmla="*/ 893192 h 992191"/>
                <a:gd name="connsiteX8" fmla="*/ 772875 w 1529693"/>
                <a:gd name="connsiteY8" fmla="*/ 950342 h 992191"/>
                <a:gd name="connsiteX9" fmla="*/ 229608 w 1529693"/>
                <a:gd name="connsiteY9" fmla="*/ 950341 h 992191"/>
                <a:gd name="connsiteX10" fmla="*/ 10534 w 1529693"/>
                <a:gd name="connsiteY10" fmla="*/ 588392 h 992191"/>
                <a:gd name="connsiteX0" fmla="*/ 894 w 1520053"/>
                <a:gd name="connsiteY0" fmla="*/ 588392 h 992191"/>
                <a:gd name="connsiteX1" fmla="*/ 515244 w 1520053"/>
                <a:gd name="connsiteY1" fmla="*/ 169292 h 992191"/>
                <a:gd name="connsiteX2" fmla="*/ 810519 w 1520053"/>
                <a:gd name="connsiteY2" fmla="*/ 83566 h 992191"/>
                <a:gd name="connsiteX3" fmla="*/ 915294 w 1520053"/>
                <a:gd name="connsiteY3" fmla="*/ 7366 h 992191"/>
                <a:gd name="connsiteX4" fmla="*/ 1163285 w 1520053"/>
                <a:gd name="connsiteY4" fmla="*/ 35942 h 992191"/>
                <a:gd name="connsiteX5" fmla="*/ 1429644 w 1520053"/>
                <a:gd name="connsiteY5" fmla="*/ 140716 h 992191"/>
                <a:gd name="connsiteX6" fmla="*/ 1449376 w 1520053"/>
                <a:gd name="connsiteY6" fmla="*/ 445517 h 992191"/>
                <a:gd name="connsiteX7" fmla="*/ 1277243 w 1520053"/>
                <a:gd name="connsiteY7" fmla="*/ 893192 h 992191"/>
                <a:gd name="connsiteX8" fmla="*/ 763235 w 1520053"/>
                <a:gd name="connsiteY8" fmla="*/ 950342 h 992191"/>
                <a:gd name="connsiteX9" fmla="*/ 219968 w 1520053"/>
                <a:gd name="connsiteY9" fmla="*/ 950341 h 992191"/>
                <a:gd name="connsiteX10" fmla="*/ 894 w 1520053"/>
                <a:gd name="connsiteY10" fmla="*/ 588392 h 992191"/>
                <a:gd name="connsiteX0" fmla="*/ 1593 w 1473127"/>
                <a:gd name="connsiteY0" fmla="*/ 597917 h 992191"/>
                <a:gd name="connsiteX1" fmla="*/ 468318 w 1473127"/>
                <a:gd name="connsiteY1" fmla="*/ 169292 h 992191"/>
                <a:gd name="connsiteX2" fmla="*/ 763593 w 1473127"/>
                <a:gd name="connsiteY2" fmla="*/ 83566 h 992191"/>
                <a:gd name="connsiteX3" fmla="*/ 868368 w 1473127"/>
                <a:gd name="connsiteY3" fmla="*/ 7366 h 992191"/>
                <a:gd name="connsiteX4" fmla="*/ 1116359 w 1473127"/>
                <a:gd name="connsiteY4" fmla="*/ 35942 h 992191"/>
                <a:gd name="connsiteX5" fmla="*/ 1382718 w 1473127"/>
                <a:gd name="connsiteY5" fmla="*/ 140716 h 992191"/>
                <a:gd name="connsiteX6" fmla="*/ 1402450 w 1473127"/>
                <a:gd name="connsiteY6" fmla="*/ 445517 h 992191"/>
                <a:gd name="connsiteX7" fmla="*/ 1230317 w 1473127"/>
                <a:gd name="connsiteY7" fmla="*/ 893192 h 992191"/>
                <a:gd name="connsiteX8" fmla="*/ 716309 w 1473127"/>
                <a:gd name="connsiteY8" fmla="*/ 950342 h 992191"/>
                <a:gd name="connsiteX9" fmla="*/ 173042 w 1473127"/>
                <a:gd name="connsiteY9" fmla="*/ 950341 h 992191"/>
                <a:gd name="connsiteX10" fmla="*/ 1593 w 1473127"/>
                <a:gd name="connsiteY10" fmla="*/ 597917 h 992191"/>
                <a:gd name="connsiteX0" fmla="*/ 1593 w 1473127"/>
                <a:gd name="connsiteY0" fmla="*/ 597917 h 984249"/>
                <a:gd name="connsiteX1" fmla="*/ 468318 w 1473127"/>
                <a:gd name="connsiteY1" fmla="*/ 169292 h 984249"/>
                <a:gd name="connsiteX2" fmla="*/ 763593 w 1473127"/>
                <a:gd name="connsiteY2" fmla="*/ 83566 h 984249"/>
                <a:gd name="connsiteX3" fmla="*/ 868368 w 1473127"/>
                <a:gd name="connsiteY3" fmla="*/ 7366 h 984249"/>
                <a:gd name="connsiteX4" fmla="*/ 1116359 w 1473127"/>
                <a:gd name="connsiteY4" fmla="*/ 35942 h 984249"/>
                <a:gd name="connsiteX5" fmla="*/ 1382718 w 1473127"/>
                <a:gd name="connsiteY5" fmla="*/ 140716 h 984249"/>
                <a:gd name="connsiteX6" fmla="*/ 1402450 w 1473127"/>
                <a:gd name="connsiteY6" fmla="*/ 445517 h 984249"/>
                <a:gd name="connsiteX7" fmla="*/ 1325567 w 1473127"/>
                <a:gd name="connsiteY7" fmla="*/ 845567 h 984249"/>
                <a:gd name="connsiteX8" fmla="*/ 716309 w 1473127"/>
                <a:gd name="connsiteY8" fmla="*/ 950342 h 984249"/>
                <a:gd name="connsiteX9" fmla="*/ 173042 w 1473127"/>
                <a:gd name="connsiteY9" fmla="*/ 950341 h 984249"/>
                <a:gd name="connsiteX10" fmla="*/ 1593 w 1473127"/>
                <a:gd name="connsiteY10" fmla="*/ 597917 h 984249"/>
                <a:gd name="connsiteX0" fmla="*/ 1593 w 1473127"/>
                <a:gd name="connsiteY0" fmla="*/ 597917 h 979624"/>
                <a:gd name="connsiteX1" fmla="*/ 468318 w 1473127"/>
                <a:gd name="connsiteY1" fmla="*/ 169292 h 979624"/>
                <a:gd name="connsiteX2" fmla="*/ 763593 w 1473127"/>
                <a:gd name="connsiteY2" fmla="*/ 83566 h 979624"/>
                <a:gd name="connsiteX3" fmla="*/ 868368 w 1473127"/>
                <a:gd name="connsiteY3" fmla="*/ 7366 h 979624"/>
                <a:gd name="connsiteX4" fmla="*/ 1116359 w 1473127"/>
                <a:gd name="connsiteY4" fmla="*/ 35942 h 979624"/>
                <a:gd name="connsiteX5" fmla="*/ 1382718 w 1473127"/>
                <a:gd name="connsiteY5" fmla="*/ 140716 h 979624"/>
                <a:gd name="connsiteX6" fmla="*/ 1402450 w 1473127"/>
                <a:gd name="connsiteY6" fmla="*/ 445517 h 979624"/>
                <a:gd name="connsiteX7" fmla="*/ 1325567 w 1473127"/>
                <a:gd name="connsiteY7" fmla="*/ 845567 h 979624"/>
                <a:gd name="connsiteX8" fmla="*/ 1106492 w 1473127"/>
                <a:gd name="connsiteY8" fmla="*/ 959867 h 979624"/>
                <a:gd name="connsiteX9" fmla="*/ 716309 w 1473127"/>
                <a:gd name="connsiteY9" fmla="*/ 950342 h 979624"/>
                <a:gd name="connsiteX10" fmla="*/ 173042 w 1473127"/>
                <a:gd name="connsiteY10" fmla="*/ 950341 h 979624"/>
                <a:gd name="connsiteX11" fmla="*/ 1593 w 1473127"/>
                <a:gd name="connsiteY11" fmla="*/ 597917 h 979624"/>
                <a:gd name="connsiteX0" fmla="*/ 1593 w 1473127"/>
                <a:gd name="connsiteY0" fmla="*/ 596654 h 978361"/>
                <a:gd name="connsiteX1" fmla="*/ 468318 w 1473127"/>
                <a:gd name="connsiteY1" fmla="*/ 168029 h 978361"/>
                <a:gd name="connsiteX2" fmla="*/ 763593 w 1473127"/>
                <a:gd name="connsiteY2" fmla="*/ 82303 h 978361"/>
                <a:gd name="connsiteX3" fmla="*/ 868368 w 1473127"/>
                <a:gd name="connsiteY3" fmla="*/ 6103 h 978361"/>
                <a:gd name="connsiteX4" fmla="*/ 1163984 w 1473127"/>
                <a:gd name="connsiteY4" fmla="*/ 44204 h 978361"/>
                <a:gd name="connsiteX5" fmla="*/ 1382718 w 1473127"/>
                <a:gd name="connsiteY5" fmla="*/ 139453 h 978361"/>
                <a:gd name="connsiteX6" fmla="*/ 1402450 w 1473127"/>
                <a:gd name="connsiteY6" fmla="*/ 444254 h 978361"/>
                <a:gd name="connsiteX7" fmla="*/ 1325567 w 1473127"/>
                <a:gd name="connsiteY7" fmla="*/ 844304 h 978361"/>
                <a:gd name="connsiteX8" fmla="*/ 1106492 w 1473127"/>
                <a:gd name="connsiteY8" fmla="*/ 958604 h 978361"/>
                <a:gd name="connsiteX9" fmla="*/ 716309 w 1473127"/>
                <a:gd name="connsiteY9" fmla="*/ 949079 h 978361"/>
                <a:gd name="connsiteX10" fmla="*/ 173042 w 1473127"/>
                <a:gd name="connsiteY10" fmla="*/ 949078 h 978361"/>
                <a:gd name="connsiteX11" fmla="*/ 1593 w 1473127"/>
                <a:gd name="connsiteY11" fmla="*/ 596654 h 978361"/>
                <a:gd name="connsiteX0" fmla="*/ 1593 w 1482660"/>
                <a:gd name="connsiteY0" fmla="*/ 596495 h 978202"/>
                <a:gd name="connsiteX1" fmla="*/ 468318 w 1482660"/>
                <a:gd name="connsiteY1" fmla="*/ 167870 h 978202"/>
                <a:gd name="connsiteX2" fmla="*/ 763593 w 1482660"/>
                <a:gd name="connsiteY2" fmla="*/ 82144 h 978202"/>
                <a:gd name="connsiteX3" fmla="*/ 868368 w 1482660"/>
                <a:gd name="connsiteY3" fmla="*/ 5944 h 978202"/>
                <a:gd name="connsiteX4" fmla="*/ 1163984 w 1482660"/>
                <a:gd name="connsiteY4" fmla="*/ 44045 h 978202"/>
                <a:gd name="connsiteX5" fmla="*/ 1401768 w 1482660"/>
                <a:gd name="connsiteY5" fmla="*/ 129769 h 978202"/>
                <a:gd name="connsiteX6" fmla="*/ 1402450 w 1482660"/>
                <a:gd name="connsiteY6" fmla="*/ 444095 h 978202"/>
                <a:gd name="connsiteX7" fmla="*/ 1325567 w 1482660"/>
                <a:gd name="connsiteY7" fmla="*/ 844145 h 978202"/>
                <a:gd name="connsiteX8" fmla="*/ 1106492 w 1482660"/>
                <a:gd name="connsiteY8" fmla="*/ 958445 h 978202"/>
                <a:gd name="connsiteX9" fmla="*/ 716309 w 1482660"/>
                <a:gd name="connsiteY9" fmla="*/ 948920 h 978202"/>
                <a:gd name="connsiteX10" fmla="*/ 173042 w 1482660"/>
                <a:gd name="connsiteY10" fmla="*/ 948919 h 978202"/>
                <a:gd name="connsiteX11" fmla="*/ 1593 w 1482660"/>
                <a:gd name="connsiteY11" fmla="*/ 596495 h 978202"/>
                <a:gd name="connsiteX0" fmla="*/ 1593 w 1482660"/>
                <a:gd name="connsiteY0" fmla="*/ 596495 h 978202"/>
                <a:gd name="connsiteX1" fmla="*/ 468318 w 1482660"/>
                <a:gd name="connsiteY1" fmla="*/ 167870 h 978202"/>
                <a:gd name="connsiteX2" fmla="*/ 763593 w 1482660"/>
                <a:gd name="connsiteY2" fmla="*/ 82144 h 978202"/>
                <a:gd name="connsiteX3" fmla="*/ 868368 w 1482660"/>
                <a:gd name="connsiteY3" fmla="*/ 5944 h 978202"/>
                <a:gd name="connsiteX4" fmla="*/ 1154459 w 1482660"/>
                <a:gd name="connsiteY4" fmla="*/ 44045 h 978202"/>
                <a:gd name="connsiteX5" fmla="*/ 1401768 w 1482660"/>
                <a:gd name="connsiteY5" fmla="*/ 129769 h 978202"/>
                <a:gd name="connsiteX6" fmla="*/ 1402450 w 1482660"/>
                <a:gd name="connsiteY6" fmla="*/ 444095 h 978202"/>
                <a:gd name="connsiteX7" fmla="*/ 1325567 w 1482660"/>
                <a:gd name="connsiteY7" fmla="*/ 844145 h 978202"/>
                <a:gd name="connsiteX8" fmla="*/ 1106492 w 1482660"/>
                <a:gd name="connsiteY8" fmla="*/ 958445 h 978202"/>
                <a:gd name="connsiteX9" fmla="*/ 716309 w 1482660"/>
                <a:gd name="connsiteY9" fmla="*/ 948920 h 978202"/>
                <a:gd name="connsiteX10" fmla="*/ 173042 w 1482660"/>
                <a:gd name="connsiteY10" fmla="*/ 948919 h 978202"/>
                <a:gd name="connsiteX11" fmla="*/ 1593 w 1482660"/>
                <a:gd name="connsiteY11" fmla="*/ 596495 h 978202"/>
                <a:gd name="connsiteX0" fmla="*/ 1593 w 1482660"/>
                <a:gd name="connsiteY0" fmla="*/ 600787 h 982494"/>
                <a:gd name="connsiteX1" fmla="*/ 468318 w 1482660"/>
                <a:gd name="connsiteY1" fmla="*/ 172162 h 982494"/>
                <a:gd name="connsiteX2" fmla="*/ 763593 w 1482660"/>
                <a:gd name="connsiteY2" fmla="*/ 86436 h 982494"/>
                <a:gd name="connsiteX3" fmla="*/ 868368 w 1482660"/>
                <a:gd name="connsiteY3" fmla="*/ 10236 h 982494"/>
                <a:gd name="connsiteX4" fmla="*/ 1154459 w 1482660"/>
                <a:gd name="connsiteY4" fmla="*/ 48337 h 982494"/>
                <a:gd name="connsiteX5" fmla="*/ 1401768 w 1482660"/>
                <a:gd name="connsiteY5" fmla="*/ 134061 h 982494"/>
                <a:gd name="connsiteX6" fmla="*/ 1402450 w 1482660"/>
                <a:gd name="connsiteY6" fmla="*/ 448387 h 982494"/>
                <a:gd name="connsiteX7" fmla="*/ 1325567 w 1482660"/>
                <a:gd name="connsiteY7" fmla="*/ 848437 h 982494"/>
                <a:gd name="connsiteX8" fmla="*/ 1106492 w 1482660"/>
                <a:gd name="connsiteY8" fmla="*/ 962737 h 982494"/>
                <a:gd name="connsiteX9" fmla="*/ 716309 w 1482660"/>
                <a:gd name="connsiteY9" fmla="*/ 953212 h 982494"/>
                <a:gd name="connsiteX10" fmla="*/ 173042 w 1482660"/>
                <a:gd name="connsiteY10" fmla="*/ 953211 h 982494"/>
                <a:gd name="connsiteX11" fmla="*/ 1593 w 1482660"/>
                <a:gd name="connsiteY11" fmla="*/ 600787 h 982494"/>
                <a:gd name="connsiteX0" fmla="*/ 1593 w 1482660"/>
                <a:gd name="connsiteY0" fmla="*/ 600787 h 982494"/>
                <a:gd name="connsiteX1" fmla="*/ 468318 w 1482660"/>
                <a:gd name="connsiteY1" fmla="*/ 172162 h 982494"/>
                <a:gd name="connsiteX2" fmla="*/ 763593 w 1482660"/>
                <a:gd name="connsiteY2" fmla="*/ 86436 h 982494"/>
                <a:gd name="connsiteX3" fmla="*/ 868368 w 1482660"/>
                <a:gd name="connsiteY3" fmla="*/ 10236 h 982494"/>
                <a:gd name="connsiteX4" fmla="*/ 1154459 w 1482660"/>
                <a:gd name="connsiteY4" fmla="*/ 48337 h 982494"/>
                <a:gd name="connsiteX5" fmla="*/ 1401768 w 1482660"/>
                <a:gd name="connsiteY5" fmla="*/ 134061 h 982494"/>
                <a:gd name="connsiteX6" fmla="*/ 1402450 w 1482660"/>
                <a:gd name="connsiteY6" fmla="*/ 448387 h 982494"/>
                <a:gd name="connsiteX7" fmla="*/ 1325567 w 1482660"/>
                <a:gd name="connsiteY7" fmla="*/ 848437 h 982494"/>
                <a:gd name="connsiteX8" fmla="*/ 1106492 w 1482660"/>
                <a:gd name="connsiteY8" fmla="*/ 962737 h 982494"/>
                <a:gd name="connsiteX9" fmla="*/ 716309 w 1482660"/>
                <a:gd name="connsiteY9" fmla="*/ 953212 h 982494"/>
                <a:gd name="connsiteX10" fmla="*/ 173042 w 1482660"/>
                <a:gd name="connsiteY10" fmla="*/ 953211 h 982494"/>
                <a:gd name="connsiteX11" fmla="*/ 1593 w 1482660"/>
                <a:gd name="connsiteY11" fmla="*/ 600787 h 982494"/>
                <a:gd name="connsiteX0" fmla="*/ 1593 w 1482660"/>
                <a:gd name="connsiteY0" fmla="*/ 600787 h 982494"/>
                <a:gd name="connsiteX1" fmla="*/ 468318 w 1482660"/>
                <a:gd name="connsiteY1" fmla="*/ 172162 h 982494"/>
                <a:gd name="connsiteX2" fmla="*/ 692155 w 1482660"/>
                <a:gd name="connsiteY2" fmla="*/ 134061 h 982494"/>
                <a:gd name="connsiteX3" fmla="*/ 868368 w 1482660"/>
                <a:gd name="connsiteY3" fmla="*/ 10236 h 982494"/>
                <a:gd name="connsiteX4" fmla="*/ 1154459 w 1482660"/>
                <a:gd name="connsiteY4" fmla="*/ 48337 h 982494"/>
                <a:gd name="connsiteX5" fmla="*/ 1401768 w 1482660"/>
                <a:gd name="connsiteY5" fmla="*/ 134061 h 982494"/>
                <a:gd name="connsiteX6" fmla="*/ 1402450 w 1482660"/>
                <a:gd name="connsiteY6" fmla="*/ 448387 h 982494"/>
                <a:gd name="connsiteX7" fmla="*/ 1325567 w 1482660"/>
                <a:gd name="connsiteY7" fmla="*/ 848437 h 982494"/>
                <a:gd name="connsiteX8" fmla="*/ 1106492 w 1482660"/>
                <a:gd name="connsiteY8" fmla="*/ 962737 h 982494"/>
                <a:gd name="connsiteX9" fmla="*/ 716309 w 1482660"/>
                <a:gd name="connsiteY9" fmla="*/ 953212 h 982494"/>
                <a:gd name="connsiteX10" fmla="*/ 173042 w 1482660"/>
                <a:gd name="connsiteY10" fmla="*/ 953211 h 982494"/>
                <a:gd name="connsiteX11" fmla="*/ 1593 w 1482660"/>
                <a:gd name="connsiteY11" fmla="*/ 600787 h 982494"/>
                <a:gd name="connsiteX0" fmla="*/ 1593 w 1464857"/>
                <a:gd name="connsiteY0" fmla="*/ 596736 h 978443"/>
                <a:gd name="connsiteX1" fmla="*/ 468318 w 1464857"/>
                <a:gd name="connsiteY1" fmla="*/ 168111 h 978443"/>
                <a:gd name="connsiteX2" fmla="*/ 692155 w 1464857"/>
                <a:gd name="connsiteY2" fmla="*/ 130010 h 978443"/>
                <a:gd name="connsiteX3" fmla="*/ 868368 w 1464857"/>
                <a:gd name="connsiteY3" fmla="*/ 6185 h 978443"/>
                <a:gd name="connsiteX4" fmla="*/ 1154459 w 1464857"/>
                <a:gd name="connsiteY4" fmla="*/ 44286 h 978443"/>
                <a:gd name="connsiteX5" fmla="*/ 1363668 w 1464857"/>
                <a:gd name="connsiteY5" fmla="*/ 144297 h 978443"/>
                <a:gd name="connsiteX6" fmla="*/ 1402450 w 1464857"/>
                <a:gd name="connsiteY6" fmla="*/ 444336 h 978443"/>
                <a:gd name="connsiteX7" fmla="*/ 1325567 w 1464857"/>
                <a:gd name="connsiteY7" fmla="*/ 844386 h 978443"/>
                <a:gd name="connsiteX8" fmla="*/ 1106492 w 1464857"/>
                <a:gd name="connsiteY8" fmla="*/ 958686 h 978443"/>
                <a:gd name="connsiteX9" fmla="*/ 716309 w 1464857"/>
                <a:gd name="connsiteY9" fmla="*/ 949161 h 978443"/>
                <a:gd name="connsiteX10" fmla="*/ 173042 w 1464857"/>
                <a:gd name="connsiteY10" fmla="*/ 949160 h 978443"/>
                <a:gd name="connsiteX11" fmla="*/ 1593 w 1464857"/>
                <a:gd name="connsiteY11" fmla="*/ 596736 h 978443"/>
                <a:gd name="connsiteX0" fmla="*/ 1593 w 1464857"/>
                <a:gd name="connsiteY0" fmla="*/ 596736 h 978443"/>
                <a:gd name="connsiteX1" fmla="*/ 468318 w 1464857"/>
                <a:gd name="connsiteY1" fmla="*/ 168111 h 978443"/>
                <a:gd name="connsiteX2" fmla="*/ 692155 w 1464857"/>
                <a:gd name="connsiteY2" fmla="*/ 130010 h 978443"/>
                <a:gd name="connsiteX3" fmla="*/ 868368 w 1464857"/>
                <a:gd name="connsiteY3" fmla="*/ 6185 h 978443"/>
                <a:gd name="connsiteX4" fmla="*/ 1154459 w 1464857"/>
                <a:gd name="connsiteY4" fmla="*/ 44286 h 978443"/>
                <a:gd name="connsiteX5" fmla="*/ 1363668 w 1464857"/>
                <a:gd name="connsiteY5" fmla="*/ 144297 h 978443"/>
                <a:gd name="connsiteX6" fmla="*/ 1402450 w 1464857"/>
                <a:gd name="connsiteY6" fmla="*/ 444336 h 978443"/>
                <a:gd name="connsiteX7" fmla="*/ 1325567 w 1464857"/>
                <a:gd name="connsiteY7" fmla="*/ 844386 h 978443"/>
                <a:gd name="connsiteX8" fmla="*/ 1106492 w 1464857"/>
                <a:gd name="connsiteY8" fmla="*/ 958686 h 978443"/>
                <a:gd name="connsiteX9" fmla="*/ 716309 w 1464857"/>
                <a:gd name="connsiteY9" fmla="*/ 949161 h 978443"/>
                <a:gd name="connsiteX10" fmla="*/ 173042 w 1464857"/>
                <a:gd name="connsiteY10" fmla="*/ 949160 h 978443"/>
                <a:gd name="connsiteX11" fmla="*/ 1593 w 1464857"/>
                <a:gd name="connsiteY11" fmla="*/ 596736 h 978443"/>
                <a:gd name="connsiteX0" fmla="*/ 1593 w 1473716"/>
                <a:gd name="connsiteY0" fmla="*/ 596736 h 978443"/>
                <a:gd name="connsiteX1" fmla="*/ 468318 w 1473716"/>
                <a:gd name="connsiteY1" fmla="*/ 168111 h 978443"/>
                <a:gd name="connsiteX2" fmla="*/ 692155 w 1473716"/>
                <a:gd name="connsiteY2" fmla="*/ 130010 h 978443"/>
                <a:gd name="connsiteX3" fmla="*/ 868368 w 1473716"/>
                <a:gd name="connsiteY3" fmla="*/ 6185 h 978443"/>
                <a:gd name="connsiteX4" fmla="*/ 1154459 w 1473716"/>
                <a:gd name="connsiteY4" fmla="*/ 44286 h 978443"/>
                <a:gd name="connsiteX5" fmla="*/ 1363668 w 1473716"/>
                <a:gd name="connsiteY5" fmla="*/ 144297 h 978443"/>
                <a:gd name="connsiteX6" fmla="*/ 1473205 w 1473716"/>
                <a:gd name="connsiteY6" fmla="*/ 258598 h 978443"/>
                <a:gd name="connsiteX7" fmla="*/ 1402450 w 1473716"/>
                <a:gd name="connsiteY7" fmla="*/ 444336 h 978443"/>
                <a:gd name="connsiteX8" fmla="*/ 1325567 w 1473716"/>
                <a:gd name="connsiteY8" fmla="*/ 844386 h 978443"/>
                <a:gd name="connsiteX9" fmla="*/ 1106492 w 1473716"/>
                <a:gd name="connsiteY9" fmla="*/ 958686 h 978443"/>
                <a:gd name="connsiteX10" fmla="*/ 716309 w 1473716"/>
                <a:gd name="connsiteY10" fmla="*/ 949161 h 978443"/>
                <a:gd name="connsiteX11" fmla="*/ 173042 w 1473716"/>
                <a:gd name="connsiteY11" fmla="*/ 949160 h 978443"/>
                <a:gd name="connsiteX12" fmla="*/ 1593 w 1473716"/>
                <a:gd name="connsiteY12" fmla="*/ 596736 h 978443"/>
                <a:gd name="connsiteX0" fmla="*/ 1593 w 1473943"/>
                <a:gd name="connsiteY0" fmla="*/ 596736 h 978443"/>
                <a:gd name="connsiteX1" fmla="*/ 468318 w 1473943"/>
                <a:gd name="connsiteY1" fmla="*/ 168111 h 978443"/>
                <a:gd name="connsiteX2" fmla="*/ 692155 w 1473943"/>
                <a:gd name="connsiteY2" fmla="*/ 130010 h 978443"/>
                <a:gd name="connsiteX3" fmla="*/ 868368 w 1473943"/>
                <a:gd name="connsiteY3" fmla="*/ 6185 h 978443"/>
                <a:gd name="connsiteX4" fmla="*/ 1154459 w 1473943"/>
                <a:gd name="connsiteY4" fmla="*/ 44286 h 978443"/>
                <a:gd name="connsiteX5" fmla="*/ 1363668 w 1473943"/>
                <a:gd name="connsiteY5" fmla="*/ 144297 h 978443"/>
                <a:gd name="connsiteX6" fmla="*/ 1473205 w 1473943"/>
                <a:gd name="connsiteY6" fmla="*/ 258598 h 978443"/>
                <a:gd name="connsiteX7" fmla="*/ 1421500 w 1473943"/>
                <a:gd name="connsiteY7" fmla="*/ 444336 h 978443"/>
                <a:gd name="connsiteX8" fmla="*/ 1325567 w 1473943"/>
                <a:gd name="connsiteY8" fmla="*/ 844386 h 978443"/>
                <a:gd name="connsiteX9" fmla="*/ 1106492 w 1473943"/>
                <a:gd name="connsiteY9" fmla="*/ 958686 h 978443"/>
                <a:gd name="connsiteX10" fmla="*/ 716309 w 1473943"/>
                <a:gd name="connsiteY10" fmla="*/ 949161 h 978443"/>
                <a:gd name="connsiteX11" fmla="*/ 173042 w 1473943"/>
                <a:gd name="connsiteY11" fmla="*/ 949160 h 978443"/>
                <a:gd name="connsiteX12" fmla="*/ 1593 w 1473943"/>
                <a:gd name="connsiteY12" fmla="*/ 596736 h 978443"/>
                <a:gd name="connsiteX0" fmla="*/ 1593 w 1475052"/>
                <a:gd name="connsiteY0" fmla="*/ 596736 h 978443"/>
                <a:gd name="connsiteX1" fmla="*/ 468318 w 1475052"/>
                <a:gd name="connsiteY1" fmla="*/ 168111 h 978443"/>
                <a:gd name="connsiteX2" fmla="*/ 692155 w 1475052"/>
                <a:gd name="connsiteY2" fmla="*/ 130010 h 978443"/>
                <a:gd name="connsiteX3" fmla="*/ 868368 w 1475052"/>
                <a:gd name="connsiteY3" fmla="*/ 6185 h 978443"/>
                <a:gd name="connsiteX4" fmla="*/ 1154459 w 1475052"/>
                <a:gd name="connsiteY4" fmla="*/ 44286 h 978443"/>
                <a:gd name="connsiteX5" fmla="*/ 1363668 w 1475052"/>
                <a:gd name="connsiteY5" fmla="*/ 144297 h 978443"/>
                <a:gd name="connsiteX6" fmla="*/ 1473205 w 1475052"/>
                <a:gd name="connsiteY6" fmla="*/ 258598 h 978443"/>
                <a:gd name="connsiteX7" fmla="*/ 1421500 w 1475052"/>
                <a:gd name="connsiteY7" fmla="*/ 444336 h 978443"/>
                <a:gd name="connsiteX8" fmla="*/ 1325567 w 1475052"/>
                <a:gd name="connsiteY8" fmla="*/ 844386 h 978443"/>
                <a:gd name="connsiteX9" fmla="*/ 1106492 w 1475052"/>
                <a:gd name="connsiteY9" fmla="*/ 958686 h 978443"/>
                <a:gd name="connsiteX10" fmla="*/ 716309 w 1475052"/>
                <a:gd name="connsiteY10" fmla="*/ 949161 h 978443"/>
                <a:gd name="connsiteX11" fmla="*/ 173042 w 1475052"/>
                <a:gd name="connsiteY11" fmla="*/ 949160 h 978443"/>
                <a:gd name="connsiteX12" fmla="*/ 1593 w 1475052"/>
                <a:gd name="connsiteY12" fmla="*/ 596736 h 978443"/>
                <a:gd name="connsiteX0" fmla="*/ 1593 w 1475052"/>
                <a:gd name="connsiteY0" fmla="*/ 596736 h 978443"/>
                <a:gd name="connsiteX1" fmla="*/ 468318 w 1475052"/>
                <a:gd name="connsiteY1" fmla="*/ 168111 h 978443"/>
                <a:gd name="connsiteX2" fmla="*/ 692155 w 1475052"/>
                <a:gd name="connsiteY2" fmla="*/ 130010 h 978443"/>
                <a:gd name="connsiteX3" fmla="*/ 868368 w 1475052"/>
                <a:gd name="connsiteY3" fmla="*/ 6185 h 978443"/>
                <a:gd name="connsiteX4" fmla="*/ 1154459 w 1475052"/>
                <a:gd name="connsiteY4" fmla="*/ 44286 h 978443"/>
                <a:gd name="connsiteX5" fmla="*/ 1363668 w 1475052"/>
                <a:gd name="connsiteY5" fmla="*/ 144297 h 978443"/>
                <a:gd name="connsiteX6" fmla="*/ 1473205 w 1475052"/>
                <a:gd name="connsiteY6" fmla="*/ 258598 h 978443"/>
                <a:gd name="connsiteX7" fmla="*/ 1421500 w 1475052"/>
                <a:gd name="connsiteY7" fmla="*/ 444336 h 978443"/>
                <a:gd name="connsiteX8" fmla="*/ 1325567 w 1475052"/>
                <a:gd name="connsiteY8" fmla="*/ 844386 h 978443"/>
                <a:gd name="connsiteX9" fmla="*/ 1106492 w 1475052"/>
                <a:gd name="connsiteY9" fmla="*/ 958686 h 978443"/>
                <a:gd name="connsiteX10" fmla="*/ 716309 w 1475052"/>
                <a:gd name="connsiteY10" fmla="*/ 949161 h 978443"/>
                <a:gd name="connsiteX11" fmla="*/ 173042 w 1475052"/>
                <a:gd name="connsiteY11" fmla="*/ 949160 h 978443"/>
                <a:gd name="connsiteX12" fmla="*/ 1593 w 1475052"/>
                <a:gd name="connsiteY12" fmla="*/ 596736 h 978443"/>
                <a:gd name="connsiteX0" fmla="*/ 1593 w 1475052"/>
                <a:gd name="connsiteY0" fmla="*/ 596736 h 988023"/>
                <a:gd name="connsiteX1" fmla="*/ 468318 w 1475052"/>
                <a:gd name="connsiteY1" fmla="*/ 168111 h 988023"/>
                <a:gd name="connsiteX2" fmla="*/ 692155 w 1475052"/>
                <a:gd name="connsiteY2" fmla="*/ 130010 h 988023"/>
                <a:gd name="connsiteX3" fmla="*/ 868368 w 1475052"/>
                <a:gd name="connsiteY3" fmla="*/ 6185 h 988023"/>
                <a:gd name="connsiteX4" fmla="*/ 1154459 w 1475052"/>
                <a:gd name="connsiteY4" fmla="*/ 44286 h 988023"/>
                <a:gd name="connsiteX5" fmla="*/ 1363668 w 1475052"/>
                <a:gd name="connsiteY5" fmla="*/ 144297 h 988023"/>
                <a:gd name="connsiteX6" fmla="*/ 1473205 w 1475052"/>
                <a:gd name="connsiteY6" fmla="*/ 258598 h 988023"/>
                <a:gd name="connsiteX7" fmla="*/ 1421500 w 1475052"/>
                <a:gd name="connsiteY7" fmla="*/ 444336 h 988023"/>
                <a:gd name="connsiteX8" fmla="*/ 1325567 w 1475052"/>
                <a:gd name="connsiteY8" fmla="*/ 844386 h 988023"/>
                <a:gd name="connsiteX9" fmla="*/ 1106492 w 1475052"/>
                <a:gd name="connsiteY9" fmla="*/ 958686 h 988023"/>
                <a:gd name="connsiteX10" fmla="*/ 740122 w 1475052"/>
                <a:gd name="connsiteY10" fmla="*/ 977736 h 988023"/>
                <a:gd name="connsiteX11" fmla="*/ 173042 w 1475052"/>
                <a:gd name="connsiteY11" fmla="*/ 949160 h 988023"/>
                <a:gd name="connsiteX12" fmla="*/ 1593 w 1475052"/>
                <a:gd name="connsiteY12" fmla="*/ 596736 h 988023"/>
                <a:gd name="connsiteX0" fmla="*/ 1593 w 1475052"/>
                <a:gd name="connsiteY0" fmla="*/ 596736 h 992324"/>
                <a:gd name="connsiteX1" fmla="*/ 468318 w 1475052"/>
                <a:gd name="connsiteY1" fmla="*/ 168111 h 992324"/>
                <a:gd name="connsiteX2" fmla="*/ 692155 w 1475052"/>
                <a:gd name="connsiteY2" fmla="*/ 130010 h 992324"/>
                <a:gd name="connsiteX3" fmla="*/ 868368 w 1475052"/>
                <a:gd name="connsiteY3" fmla="*/ 6185 h 992324"/>
                <a:gd name="connsiteX4" fmla="*/ 1154459 w 1475052"/>
                <a:gd name="connsiteY4" fmla="*/ 44286 h 992324"/>
                <a:gd name="connsiteX5" fmla="*/ 1363668 w 1475052"/>
                <a:gd name="connsiteY5" fmla="*/ 144297 h 992324"/>
                <a:gd name="connsiteX6" fmla="*/ 1473205 w 1475052"/>
                <a:gd name="connsiteY6" fmla="*/ 258598 h 992324"/>
                <a:gd name="connsiteX7" fmla="*/ 1421500 w 1475052"/>
                <a:gd name="connsiteY7" fmla="*/ 444336 h 992324"/>
                <a:gd name="connsiteX8" fmla="*/ 1325567 w 1475052"/>
                <a:gd name="connsiteY8" fmla="*/ 844386 h 992324"/>
                <a:gd name="connsiteX9" fmla="*/ 1106492 w 1475052"/>
                <a:gd name="connsiteY9" fmla="*/ 958686 h 992324"/>
                <a:gd name="connsiteX10" fmla="*/ 740122 w 1475052"/>
                <a:gd name="connsiteY10" fmla="*/ 977736 h 992324"/>
                <a:gd name="connsiteX11" fmla="*/ 173042 w 1475052"/>
                <a:gd name="connsiteY11" fmla="*/ 949160 h 992324"/>
                <a:gd name="connsiteX12" fmla="*/ 1593 w 1475052"/>
                <a:gd name="connsiteY12" fmla="*/ 596736 h 992324"/>
                <a:gd name="connsiteX0" fmla="*/ 1593 w 1475052"/>
                <a:gd name="connsiteY0" fmla="*/ 596736 h 988144"/>
                <a:gd name="connsiteX1" fmla="*/ 468318 w 1475052"/>
                <a:gd name="connsiteY1" fmla="*/ 168111 h 988144"/>
                <a:gd name="connsiteX2" fmla="*/ 692155 w 1475052"/>
                <a:gd name="connsiteY2" fmla="*/ 130010 h 988144"/>
                <a:gd name="connsiteX3" fmla="*/ 868368 w 1475052"/>
                <a:gd name="connsiteY3" fmla="*/ 6185 h 988144"/>
                <a:gd name="connsiteX4" fmla="*/ 1154459 w 1475052"/>
                <a:gd name="connsiteY4" fmla="*/ 44286 h 988144"/>
                <a:gd name="connsiteX5" fmla="*/ 1363668 w 1475052"/>
                <a:gd name="connsiteY5" fmla="*/ 144297 h 988144"/>
                <a:gd name="connsiteX6" fmla="*/ 1473205 w 1475052"/>
                <a:gd name="connsiteY6" fmla="*/ 258598 h 988144"/>
                <a:gd name="connsiteX7" fmla="*/ 1421500 w 1475052"/>
                <a:gd name="connsiteY7" fmla="*/ 444336 h 988144"/>
                <a:gd name="connsiteX8" fmla="*/ 1325567 w 1475052"/>
                <a:gd name="connsiteY8" fmla="*/ 844386 h 988144"/>
                <a:gd name="connsiteX9" fmla="*/ 1106492 w 1475052"/>
                <a:gd name="connsiteY9" fmla="*/ 958686 h 988144"/>
                <a:gd name="connsiteX10" fmla="*/ 740122 w 1475052"/>
                <a:gd name="connsiteY10" fmla="*/ 977736 h 988144"/>
                <a:gd name="connsiteX11" fmla="*/ 173042 w 1475052"/>
                <a:gd name="connsiteY11" fmla="*/ 949160 h 988144"/>
                <a:gd name="connsiteX12" fmla="*/ 1593 w 1475052"/>
                <a:gd name="connsiteY12" fmla="*/ 596736 h 988144"/>
                <a:gd name="connsiteX0" fmla="*/ 1593 w 1475052"/>
                <a:gd name="connsiteY0" fmla="*/ 596736 h 995457"/>
                <a:gd name="connsiteX1" fmla="*/ 468318 w 1475052"/>
                <a:gd name="connsiteY1" fmla="*/ 168111 h 995457"/>
                <a:gd name="connsiteX2" fmla="*/ 692155 w 1475052"/>
                <a:gd name="connsiteY2" fmla="*/ 130010 h 995457"/>
                <a:gd name="connsiteX3" fmla="*/ 868368 w 1475052"/>
                <a:gd name="connsiteY3" fmla="*/ 6185 h 995457"/>
                <a:gd name="connsiteX4" fmla="*/ 1154459 w 1475052"/>
                <a:gd name="connsiteY4" fmla="*/ 44286 h 995457"/>
                <a:gd name="connsiteX5" fmla="*/ 1363668 w 1475052"/>
                <a:gd name="connsiteY5" fmla="*/ 144297 h 995457"/>
                <a:gd name="connsiteX6" fmla="*/ 1473205 w 1475052"/>
                <a:gd name="connsiteY6" fmla="*/ 258598 h 995457"/>
                <a:gd name="connsiteX7" fmla="*/ 1421500 w 1475052"/>
                <a:gd name="connsiteY7" fmla="*/ 444336 h 995457"/>
                <a:gd name="connsiteX8" fmla="*/ 1325567 w 1475052"/>
                <a:gd name="connsiteY8" fmla="*/ 844386 h 995457"/>
                <a:gd name="connsiteX9" fmla="*/ 1106492 w 1475052"/>
                <a:gd name="connsiteY9" fmla="*/ 958686 h 995457"/>
                <a:gd name="connsiteX10" fmla="*/ 740122 w 1475052"/>
                <a:gd name="connsiteY10" fmla="*/ 977736 h 995457"/>
                <a:gd name="connsiteX11" fmla="*/ 173042 w 1475052"/>
                <a:gd name="connsiteY11" fmla="*/ 949160 h 995457"/>
                <a:gd name="connsiteX12" fmla="*/ 1593 w 1475052"/>
                <a:gd name="connsiteY12" fmla="*/ 596736 h 995457"/>
                <a:gd name="connsiteX0" fmla="*/ 1593 w 1475052"/>
                <a:gd name="connsiteY0" fmla="*/ 596736 h 984978"/>
                <a:gd name="connsiteX1" fmla="*/ 468318 w 1475052"/>
                <a:gd name="connsiteY1" fmla="*/ 168111 h 984978"/>
                <a:gd name="connsiteX2" fmla="*/ 692155 w 1475052"/>
                <a:gd name="connsiteY2" fmla="*/ 130010 h 984978"/>
                <a:gd name="connsiteX3" fmla="*/ 868368 w 1475052"/>
                <a:gd name="connsiteY3" fmla="*/ 6185 h 984978"/>
                <a:gd name="connsiteX4" fmla="*/ 1154459 w 1475052"/>
                <a:gd name="connsiteY4" fmla="*/ 44286 h 984978"/>
                <a:gd name="connsiteX5" fmla="*/ 1363668 w 1475052"/>
                <a:gd name="connsiteY5" fmla="*/ 144297 h 984978"/>
                <a:gd name="connsiteX6" fmla="*/ 1473205 w 1475052"/>
                <a:gd name="connsiteY6" fmla="*/ 258598 h 984978"/>
                <a:gd name="connsiteX7" fmla="*/ 1421500 w 1475052"/>
                <a:gd name="connsiteY7" fmla="*/ 444336 h 984978"/>
                <a:gd name="connsiteX8" fmla="*/ 1325567 w 1475052"/>
                <a:gd name="connsiteY8" fmla="*/ 844386 h 984978"/>
                <a:gd name="connsiteX9" fmla="*/ 1106492 w 1475052"/>
                <a:gd name="connsiteY9" fmla="*/ 958686 h 984978"/>
                <a:gd name="connsiteX10" fmla="*/ 740122 w 1475052"/>
                <a:gd name="connsiteY10" fmla="*/ 977736 h 984978"/>
                <a:gd name="connsiteX11" fmla="*/ 173042 w 1475052"/>
                <a:gd name="connsiteY11" fmla="*/ 949160 h 984978"/>
                <a:gd name="connsiteX12" fmla="*/ 1593 w 1475052"/>
                <a:gd name="connsiteY12" fmla="*/ 596736 h 984978"/>
                <a:gd name="connsiteX0" fmla="*/ 1593 w 1475052"/>
                <a:gd name="connsiteY0" fmla="*/ 596574 h 984816"/>
                <a:gd name="connsiteX1" fmla="*/ 468318 w 1475052"/>
                <a:gd name="connsiteY1" fmla="*/ 167949 h 984816"/>
                <a:gd name="connsiteX2" fmla="*/ 692155 w 1475052"/>
                <a:gd name="connsiteY2" fmla="*/ 129848 h 984816"/>
                <a:gd name="connsiteX3" fmla="*/ 868368 w 1475052"/>
                <a:gd name="connsiteY3" fmla="*/ 6023 h 984816"/>
                <a:gd name="connsiteX4" fmla="*/ 1154459 w 1475052"/>
                <a:gd name="connsiteY4" fmla="*/ 44124 h 984816"/>
                <a:gd name="connsiteX5" fmla="*/ 1373193 w 1475052"/>
                <a:gd name="connsiteY5" fmla="*/ 134610 h 984816"/>
                <a:gd name="connsiteX6" fmla="*/ 1473205 w 1475052"/>
                <a:gd name="connsiteY6" fmla="*/ 258436 h 984816"/>
                <a:gd name="connsiteX7" fmla="*/ 1421500 w 1475052"/>
                <a:gd name="connsiteY7" fmla="*/ 444174 h 984816"/>
                <a:gd name="connsiteX8" fmla="*/ 1325567 w 1475052"/>
                <a:gd name="connsiteY8" fmla="*/ 844224 h 984816"/>
                <a:gd name="connsiteX9" fmla="*/ 1106492 w 1475052"/>
                <a:gd name="connsiteY9" fmla="*/ 958524 h 984816"/>
                <a:gd name="connsiteX10" fmla="*/ 740122 w 1475052"/>
                <a:gd name="connsiteY10" fmla="*/ 977574 h 984816"/>
                <a:gd name="connsiteX11" fmla="*/ 173042 w 1475052"/>
                <a:gd name="connsiteY11" fmla="*/ 948998 h 984816"/>
                <a:gd name="connsiteX12" fmla="*/ 1593 w 1475052"/>
                <a:gd name="connsiteY12" fmla="*/ 596574 h 984816"/>
                <a:gd name="connsiteX0" fmla="*/ 1593 w 1475052"/>
                <a:gd name="connsiteY0" fmla="*/ 596495 h 984737"/>
                <a:gd name="connsiteX1" fmla="*/ 468318 w 1475052"/>
                <a:gd name="connsiteY1" fmla="*/ 167870 h 984737"/>
                <a:gd name="connsiteX2" fmla="*/ 692155 w 1475052"/>
                <a:gd name="connsiteY2" fmla="*/ 129769 h 984737"/>
                <a:gd name="connsiteX3" fmla="*/ 868368 w 1475052"/>
                <a:gd name="connsiteY3" fmla="*/ 5944 h 984737"/>
                <a:gd name="connsiteX4" fmla="*/ 1154459 w 1475052"/>
                <a:gd name="connsiteY4" fmla="*/ 44045 h 984737"/>
                <a:gd name="connsiteX5" fmla="*/ 1320806 w 1475052"/>
                <a:gd name="connsiteY5" fmla="*/ 129768 h 984737"/>
                <a:gd name="connsiteX6" fmla="*/ 1473205 w 1475052"/>
                <a:gd name="connsiteY6" fmla="*/ 258357 h 984737"/>
                <a:gd name="connsiteX7" fmla="*/ 1421500 w 1475052"/>
                <a:gd name="connsiteY7" fmla="*/ 444095 h 984737"/>
                <a:gd name="connsiteX8" fmla="*/ 1325567 w 1475052"/>
                <a:gd name="connsiteY8" fmla="*/ 844145 h 984737"/>
                <a:gd name="connsiteX9" fmla="*/ 1106492 w 1475052"/>
                <a:gd name="connsiteY9" fmla="*/ 958445 h 984737"/>
                <a:gd name="connsiteX10" fmla="*/ 740122 w 1475052"/>
                <a:gd name="connsiteY10" fmla="*/ 977495 h 984737"/>
                <a:gd name="connsiteX11" fmla="*/ 173042 w 1475052"/>
                <a:gd name="connsiteY11" fmla="*/ 948919 h 984737"/>
                <a:gd name="connsiteX12" fmla="*/ 1593 w 1475052"/>
                <a:gd name="connsiteY12" fmla="*/ 596495 h 984737"/>
                <a:gd name="connsiteX0" fmla="*/ 1593 w 1475052"/>
                <a:gd name="connsiteY0" fmla="*/ 596495 h 984737"/>
                <a:gd name="connsiteX1" fmla="*/ 468318 w 1475052"/>
                <a:gd name="connsiteY1" fmla="*/ 167870 h 984737"/>
                <a:gd name="connsiteX2" fmla="*/ 692155 w 1475052"/>
                <a:gd name="connsiteY2" fmla="*/ 129769 h 984737"/>
                <a:gd name="connsiteX3" fmla="*/ 868368 w 1475052"/>
                <a:gd name="connsiteY3" fmla="*/ 5944 h 984737"/>
                <a:gd name="connsiteX4" fmla="*/ 1154459 w 1475052"/>
                <a:gd name="connsiteY4" fmla="*/ 44045 h 984737"/>
                <a:gd name="connsiteX5" fmla="*/ 1320806 w 1475052"/>
                <a:gd name="connsiteY5" fmla="*/ 129768 h 984737"/>
                <a:gd name="connsiteX6" fmla="*/ 1473205 w 1475052"/>
                <a:gd name="connsiteY6" fmla="*/ 258357 h 984737"/>
                <a:gd name="connsiteX7" fmla="*/ 1421500 w 1475052"/>
                <a:gd name="connsiteY7" fmla="*/ 444095 h 984737"/>
                <a:gd name="connsiteX8" fmla="*/ 1325567 w 1475052"/>
                <a:gd name="connsiteY8" fmla="*/ 844145 h 984737"/>
                <a:gd name="connsiteX9" fmla="*/ 1106492 w 1475052"/>
                <a:gd name="connsiteY9" fmla="*/ 958445 h 984737"/>
                <a:gd name="connsiteX10" fmla="*/ 740122 w 1475052"/>
                <a:gd name="connsiteY10" fmla="*/ 977495 h 984737"/>
                <a:gd name="connsiteX11" fmla="*/ 173042 w 1475052"/>
                <a:gd name="connsiteY11" fmla="*/ 948919 h 984737"/>
                <a:gd name="connsiteX12" fmla="*/ 1593 w 1475052"/>
                <a:gd name="connsiteY12" fmla="*/ 596495 h 984737"/>
                <a:gd name="connsiteX0" fmla="*/ 1593 w 1475052"/>
                <a:gd name="connsiteY0" fmla="*/ 596495 h 984737"/>
                <a:gd name="connsiteX1" fmla="*/ 468318 w 1475052"/>
                <a:gd name="connsiteY1" fmla="*/ 167870 h 984737"/>
                <a:gd name="connsiteX2" fmla="*/ 692155 w 1475052"/>
                <a:gd name="connsiteY2" fmla="*/ 129769 h 984737"/>
                <a:gd name="connsiteX3" fmla="*/ 868368 w 1475052"/>
                <a:gd name="connsiteY3" fmla="*/ 5944 h 984737"/>
                <a:gd name="connsiteX4" fmla="*/ 1154459 w 1475052"/>
                <a:gd name="connsiteY4" fmla="*/ 44045 h 984737"/>
                <a:gd name="connsiteX5" fmla="*/ 1320806 w 1475052"/>
                <a:gd name="connsiteY5" fmla="*/ 129768 h 984737"/>
                <a:gd name="connsiteX6" fmla="*/ 1473205 w 1475052"/>
                <a:gd name="connsiteY6" fmla="*/ 258357 h 984737"/>
                <a:gd name="connsiteX7" fmla="*/ 1421500 w 1475052"/>
                <a:gd name="connsiteY7" fmla="*/ 444095 h 984737"/>
                <a:gd name="connsiteX8" fmla="*/ 1325567 w 1475052"/>
                <a:gd name="connsiteY8" fmla="*/ 844145 h 984737"/>
                <a:gd name="connsiteX9" fmla="*/ 1106492 w 1475052"/>
                <a:gd name="connsiteY9" fmla="*/ 958445 h 984737"/>
                <a:gd name="connsiteX10" fmla="*/ 740122 w 1475052"/>
                <a:gd name="connsiteY10" fmla="*/ 977495 h 984737"/>
                <a:gd name="connsiteX11" fmla="*/ 173042 w 1475052"/>
                <a:gd name="connsiteY11" fmla="*/ 948919 h 984737"/>
                <a:gd name="connsiteX12" fmla="*/ 1593 w 1475052"/>
                <a:gd name="connsiteY12" fmla="*/ 596495 h 984737"/>
                <a:gd name="connsiteX0" fmla="*/ 1593 w 1475052"/>
                <a:gd name="connsiteY0" fmla="*/ 596495 h 984737"/>
                <a:gd name="connsiteX1" fmla="*/ 468318 w 1475052"/>
                <a:gd name="connsiteY1" fmla="*/ 167870 h 984737"/>
                <a:gd name="connsiteX2" fmla="*/ 692155 w 1475052"/>
                <a:gd name="connsiteY2" fmla="*/ 129769 h 984737"/>
                <a:gd name="connsiteX3" fmla="*/ 868368 w 1475052"/>
                <a:gd name="connsiteY3" fmla="*/ 5944 h 984737"/>
                <a:gd name="connsiteX4" fmla="*/ 1154459 w 1475052"/>
                <a:gd name="connsiteY4" fmla="*/ 44045 h 984737"/>
                <a:gd name="connsiteX5" fmla="*/ 1320806 w 1475052"/>
                <a:gd name="connsiteY5" fmla="*/ 129768 h 984737"/>
                <a:gd name="connsiteX6" fmla="*/ 1473205 w 1475052"/>
                <a:gd name="connsiteY6" fmla="*/ 258357 h 984737"/>
                <a:gd name="connsiteX7" fmla="*/ 1421500 w 1475052"/>
                <a:gd name="connsiteY7" fmla="*/ 444095 h 984737"/>
                <a:gd name="connsiteX8" fmla="*/ 1325567 w 1475052"/>
                <a:gd name="connsiteY8" fmla="*/ 844145 h 984737"/>
                <a:gd name="connsiteX9" fmla="*/ 1106492 w 1475052"/>
                <a:gd name="connsiteY9" fmla="*/ 958445 h 984737"/>
                <a:gd name="connsiteX10" fmla="*/ 740122 w 1475052"/>
                <a:gd name="connsiteY10" fmla="*/ 977495 h 984737"/>
                <a:gd name="connsiteX11" fmla="*/ 173042 w 1475052"/>
                <a:gd name="connsiteY11" fmla="*/ 948919 h 984737"/>
                <a:gd name="connsiteX12" fmla="*/ 1593 w 1475052"/>
                <a:gd name="connsiteY12" fmla="*/ 596495 h 98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5052" h="984737">
                  <a:moveTo>
                    <a:pt x="1593" y="596495"/>
                  </a:moveTo>
                  <a:cubicBezTo>
                    <a:pt x="12706" y="409170"/>
                    <a:pt x="334911" y="264707"/>
                    <a:pt x="468318" y="167870"/>
                  </a:cubicBezTo>
                  <a:cubicBezTo>
                    <a:pt x="588968" y="85320"/>
                    <a:pt x="584148" y="151994"/>
                    <a:pt x="692155" y="129769"/>
                  </a:cubicBezTo>
                  <a:cubicBezTo>
                    <a:pt x="766768" y="115481"/>
                    <a:pt x="798461" y="26581"/>
                    <a:pt x="868368" y="5944"/>
                  </a:cubicBezTo>
                  <a:cubicBezTo>
                    <a:pt x="938275" y="-14693"/>
                    <a:pt x="1079053" y="23408"/>
                    <a:pt x="1154459" y="44045"/>
                  </a:cubicBezTo>
                  <a:cubicBezTo>
                    <a:pt x="1229865" y="64682"/>
                    <a:pt x="1304989" y="78969"/>
                    <a:pt x="1320806" y="129768"/>
                  </a:cubicBezTo>
                  <a:cubicBezTo>
                    <a:pt x="1389011" y="166280"/>
                    <a:pt x="1466741" y="175013"/>
                    <a:pt x="1473205" y="258357"/>
                  </a:cubicBezTo>
                  <a:cubicBezTo>
                    <a:pt x="1479669" y="308363"/>
                    <a:pt x="1470712" y="337732"/>
                    <a:pt x="1421500" y="444095"/>
                  </a:cubicBezTo>
                  <a:cubicBezTo>
                    <a:pt x="1381812" y="561570"/>
                    <a:pt x="1357374" y="721908"/>
                    <a:pt x="1325567" y="844145"/>
                  </a:cubicBezTo>
                  <a:cubicBezTo>
                    <a:pt x="1277828" y="923520"/>
                    <a:pt x="1208035" y="940983"/>
                    <a:pt x="1106492" y="958445"/>
                  </a:cubicBezTo>
                  <a:cubicBezTo>
                    <a:pt x="1028761" y="990195"/>
                    <a:pt x="881410" y="988607"/>
                    <a:pt x="740122" y="977495"/>
                  </a:cubicBezTo>
                  <a:cubicBezTo>
                    <a:pt x="598834" y="966383"/>
                    <a:pt x="309624" y="1015594"/>
                    <a:pt x="173042" y="948919"/>
                  </a:cubicBezTo>
                  <a:cubicBezTo>
                    <a:pt x="36460" y="882244"/>
                    <a:pt x="-9520" y="783820"/>
                    <a:pt x="1593" y="596495"/>
                  </a:cubicBezTo>
                  <a:close/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905375" y="4557713"/>
              <a:ext cx="452438" cy="514350"/>
            </a:xfrm>
            <a:custGeom>
              <a:avLst/>
              <a:gdLst>
                <a:gd name="connsiteX0" fmla="*/ 0 w 438150"/>
                <a:gd name="connsiteY0" fmla="*/ 509588 h 509588"/>
                <a:gd name="connsiteX1" fmla="*/ 38100 w 438150"/>
                <a:gd name="connsiteY1" fmla="*/ 319088 h 509588"/>
                <a:gd name="connsiteX2" fmla="*/ 228600 w 438150"/>
                <a:gd name="connsiteY2" fmla="*/ 219075 h 509588"/>
                <a:gd name="connsiteX3" fmla="*/ 438150 w 438150"/>
                <a:gd name="connsiteY3" fmla="*/ 0 h 50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509588">
                  <a:moveTo>
                    <a:pt x="0" y="509588"/>
                  </a:moveTo>
                  <a:cubicBezTo>
                    <a:pt x="0" y="438547"/>
                    <a:pt x="0" y="367507"/>
                    <a:pt x="38100" y="319088"/>
                  </a:cubicBezTo>
                  <a:cubicBezTo>
                    <a:pt x="76200" y="270669"/>
                    <a:pt x="161925" y="272256"/>
                    <a:pt x="228600" y="219075"/>
                  </a:cubicBezTo>
                  <a:cubicBezTo>
                    <a:pt x="295275" y="165894"/>
                    <a:pt x="366712" y="82947"/>
                    <a:pt x="438150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22170" y="4492219"/>
              <a:ext cx="71285" cy="654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869732" y="5006569"/>
              <a:ext cx="71285" cy="654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929189" y="4891088"/>
                  <a:ext cx="152401" cy="28505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9189" y="4891088"/>
                  <a:ext cx="152401" cy="285057"/>
                </a:xfrm>
                <a:prstGeom prst="rect">
                  <a:avLst/>
                </a:prstGeom>
                <a:blipFill>
                  <a:blip r:embed="rId8"/>
                  <a:stretch>
                    <a:fillRect l="-30000" r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393455" y="4321732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3455" y="4321732"/>
                  <a:ext cx="18113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99362" y="5228324"/>
                <a:ext cx="2070117" cy="621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62" y="5228324"/>
                <a:ext cx="2070117" cy="6210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86627" y="6033635"/>
                <a:ext cx="2273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gauge invariant phase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627" y="6033635"/>
                <a:ext cx="2273508" cy="276999"/>
              </a:xfrm>
              <a:prstGeom prst="rect">
                <a:avLst/>
              </a:prstGeom>
              <a:blipFill>
                <a:blip r:embed="rId11"/>
                <a:stretch>
                  <a:fillRect l="-2413" t="-28889" r="-5362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091102" y="3654202"/>
                <a:ext cx="2696892" cy="5752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+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102" y="3654202"/>
                <a:ext cx="2696892" cy="5752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85337" y="4511850"/>
                <a:ext cx="4366388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∮"/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337" y="4511850"/>
                <a:ext cx="4366388" cy="72654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9770088" y="1883042"/>
            <a:ext cx="1017906" cy="1006348"/>
            <a:chOff x="988131" y="5812747"/>
            <a:chExt cx="585479" cy="585479"/>
          </a:xfrm>
        </p:grpSpPr>
        <p:sp>
          <p:nvSpPr>
            <p:cNvPr id="26" name="Donut 25"/>
            <p:cNvSpPr/>
            <p:nvPr/>
          </p:nvSpPr>
          <p:spPr>
            <a:xfrm>
              <a:off x="988131" y="5812747"/>
              <a:ext cx="585479" cy="585479"/>
            </a:xfrm>
            <a:prstGeom prst="donut">
              <a:avLst>
                <a:gd name="adj" fmla="val 30618"/>
              </a:avLst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077423" y="5891835"/>
              <a:ext cx="407862" cy="421017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732216" y="4977945"/>
            <a:ext cx="65" cy="2762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284112" y="1406467"/>
            <a:ext cx="1788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Singly-connected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393567" y="1406467"/>
            <a:ext cx="2074992" cy="368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Multiply-connected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496478" y="5376522"/>
                <a:ext cx="4314514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=    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+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478" y="5376522"/>
                <a:ext cx="4314514" cy="7265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0485243" y="6060488"/>
            <a:ext cx="805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kinetic</a:t>
            </a:r>
          </a:p>
          <a:p>
            <a:pPr algn="ctr"/>
            <a:r>
              <a:rPr lang="en-US" dirty="0" smtClean="0"/>
              <a:t>flux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496478" y="6104197"/>
            <a:ext cx="100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fluxoid</a:t>
            </a:r>
            <a:r>
              <a:rPr lang="en-US" dirty="0" smtClean="0"/>
              <a:t>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434157" y="2867240"/>
                <a:ext cx="1598066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157" y="2867240"/>
                <a:ext cx="1598066" cy="81887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Donut 33"/>
          <p:cNvSpPr/>
          <p:nvPr/>
        </p:nvSpPr>
        <p:spPr>
          <a:xfrm>
            <a:off x="7716411" y="1860903"/>
            <a:ext cx="1017905" cy="1006348"/>
          </a:xfrm>
          <a:prstGeom prst="donut">
            <a:avLst>
              <a:gd name="adj" fmla="val 0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866282" y="1994007"/>
            <a:ext cx="709103" cy="72366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9568531" y="2889390"/>
                <a:ext cx="1871346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531" y="2889390"/>
                <a:ext cx="1871346" cy="81887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8861017" y="6075081"/>
            <a:ext cx="1065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magnetic</a:t>
            </a:r>
          </a:p>
          <a:p>
            <a:pPr algn="ctr"/>
            <a:r>
              <a:rPr lang="en-US" dirty="0" smtClean="0"/>
              <a:t>flux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53653" y="892965"/>
                <a:ext cx="51390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microscopic phase coherence over long range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 ?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653" y="892965"/>
                <a:ext cx="5139099" cy="369332"/>
              </a:xfrm>
              <a:prstGeom prst="rect">
                <a:avLst/>
              </a:prstGeom>
              <a:blipFill>
                <a:blip r:embed="rId17"/>
                <a:stretch>
                  <a:fillRect l="-94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3803415" y="468158"/>
            <a:ext cx="2410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(range of changes in     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709610" y="441214"/>
                <a:ext cx="402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610" y="441214"/>
                <a:ext cx="402866" cy="369332"/>
              </a:xfrm>
              <a:prstGeom prst="rect">
                <a:avLst/>
              </a:prstGeom>
              <a:blipFill>
                <a:blip r:embed="rId1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189337" y="468158"/>
                <a:ext cx="34121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needs to single-valued which forces a phase constraint: </a:t>
                </a:r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337" y="468158"/>
                <a:ext cx="3412144" cy="646331"/>
              </a:xfrm>
              <a:prstGeom prst="rect">
                <a:avLst/>
              </a:prstGeom>
              <a:blipFill>
                <a:blip r:embed="rId19"/>
                <a:stretch>
                  <a:fillRect l="-142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60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4" grpId="0" animBg="1"/>
      <p:bldP spid="35" grpId="0" animBg="1"/>
      <p:bldP spid="36" grpId="0"/>
      <p:bldP spid="37" grpId="0"/>
      <p:bldP spid="21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9183" y="298331"/>
                <a:ext cx="5359929" cy="535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Fluxoid</a:t>
                </a:r>
                <a:r>
                  <a:rPr lang="en-US" dirty="0" smtClean="0"/>
                  <a:t> quantized in units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h𝑐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dirty="0" smtClean="0"/>
                  <a:t>  “flux quantum”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3" y="298331"/>
                <a:ext cx="5359929" cy="535596"/>
              </a:xfrm>
              <a:prstGeom prst="rect">
                <a:avLst/>
              </a:prstGeom>
              <a:blipFill>
                <a:blip r:embed="rId2"/>
                <a:stretch>
                  <a:fillRect l="-909" r="-227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44492" y="1299985"/>
                <a:ext cx="3131883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92" y="1299985"/>
                <a:ext cx="3131883" cy="7265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20987" y="1435907"/>
            <a:ext cx="90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Fluxoid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7949" y="2532180"/>
                <a:ext cx="3327834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Special case : Bulk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949" y="2532180"/>
                <a:ext cx="3327834" cy="402931"/>
              </a:xfrm>
              <a:prstGeom prst="rect">
                <a:avLst/>
              </a:prstGeom>
              <a:blipFill>
                <a:blip r:embed="rId4"/>
                <a:stretch>
                  <a:fillRect l="-1648" t="-757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87221" y="3212954"/>
                <a:ext cx="17219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221" y="3212954"/>
                <a:ext cx="1721946" cy="276999"/>
              </a:xfrm>
              <a:prstGeom prst="rect">
                <a:avLst/>
              </a:prstGeom>
              <a:blipFill>
                <a:blip r:embed="rId5"/>
                <a:stretch>
                  <a:fillRect l="-2837" r="-1064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422513" y="3386894"/>
            <a:ext cx="1998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field-cooled superconductor cylinder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26128" y="3759489"/>
            <a:ext cx="25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Deaver</a:t>
            </a:r>
            <a:r>
              <a:rPr lang="en-US" dirty="0" smtClean="0"/>
              <a:t> &amp; Fairbank (1961)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33482" y="5467714"/>
                <a:ext cx="8846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482" y="5467714"/>
                <a:ext cx="884601" cy="276999"/>
              </a:xfrm>
              <a:prstGeom prst="rect">
                <a:avLst/>
              </a:prstGeom>
              <a:blipFill>
                <a:blip r:embed="rId6"/>
                <a:stretch>
                  <a:fillRect l="-3448" r="-620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57640" y="426090"/>
                <a:ext cx="4757922" cy="2800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=2.07×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−15 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𝑊𝑏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2.07 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640" y="426090"/>
                <a:ext cx="4757922" cy="280077"/>
              </a:xfrm>
              <a:prstGeom prst="rect">
                <a:avLst/>
              </a:prstGeom>
              <a:blipFill>
                <a:blip r:embed="rId7"/>
                <a:stretch>
                  <a:fillRect l="-1152" t="-2174" r="-64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1161583" y="4726528"/>
            <a:ext cx="2540895" cy="1804537"/>
            <a:chOff x="1161583" y="4726528"/>
            <a:chExt cx="2540895" cy="1804537"/>
          </a:xfrm>
        </p:grpSpPr>
        <p:grpSp>
          <p:nvGrpSpPr>
            <p:cNvPr id="7" name="Group 6"/>
            <p:cNvGrpSpPr/>
            <p:nvPr/>
          </p:nvGrpSpPr>
          <p:grpSpPr>
            <a:xfrm>
              <a:off x="1161583" y="4726528"/>
              <a:ext cx="2540895" cy="1804537"/>
              <a:chOff x="892670" y="3313543"/>
              <a:chExt cx="2540895" cy="1804537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1374893" y="3421380"/>
                <a:ext cx="0" cy="12039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1362946" y="4625340"/>
                <a:ext cx="186360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1386841" y="3313543"/>
                <a:ext cx="2046724" cy="131179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009900" y="3436620"/>
                <a:ext cx="37695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552700" y="3756660"/>
                <a:ext cx="4419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078096" y="4038600"/>
                <a:ext cx="4419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07820" y="4351020"/>
                <a:ext cx="4419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009900" y="3436620"/>
                <a:ext cx="0" cy="32004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527676" y="3756660"/>
                <a:ext cx="0" cy="32004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065020" y="4049077"/>
                <a:ext cx="0" cy="32004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607820" y="4361497"/>
                <a:ext cx="0" cy="263843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892670" y="3803539"/>
                    <a:ext cx="2340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2670" y="3803539"/>
                    <a:ext cx="234038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3077" r="-23077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192915" y="4841081"/>
                    <a:ext cx="25410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2915" y="4841081"/>
                    <a:ext cx="254109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1429" r="-9524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Connector 28"/>
              <p:cNvCxnSpPr/>
              <p:nvPr/>
            </p:nvCxnSpPr>
            <p:spPr>
              <a:xfrm>
                <a:off x="2554275" y="3765802"/>
                <a:ext cx="44196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079671" y="4047742"/>
                <a:ext cx="44196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609395" y="4360162"/>
                <a:ext cx="44196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/>
            <p:cNvCxnSpPr/>
            <p:nvPr/>
          </p:nvCxnSpPr>
          <p:spPr>
            <a:xfrm>
              <a:off x="1644558" y="6015565"/>
              <a:ext cx="222341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5385700" y="2574081"/>
            <a:ext cx="979897" cy="2076407"/>
            <a:chOff x="6910305" y="2643874"/>
            <a:chExt cx="979897" cy="2076407"/>
          </a:xfrm>
        </p:grpSpPr>
        <p:sp>
          <p:nvSpPr>
            <p:cNvPr id="22" name="Can 21"/>
            <p:cNvSpPr/>
            <p:nvPr/>
          </p:nvSpPr>
          <p:spPr>
            <a:xfrm>
              <a:off x="6910305" y="3413322"/>
              <a:ext cx="979897" cy="1099092"/>
            </a:xfrm>
            <a:prstGeom prst="can">
              <a:avLst>
                <a:gd name="adj" fmla="val 46818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7193946" y="2643874"/>
                  <a:ext cx="41261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3946" y="2643874"/>
                  <a:ext cx="41261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/>
            <p:cNvSpPr/>
            <p:nvPr/>
          </p:nvSpPr>
          <p:spPr>
            <a:xfrm>
              <a:off x="7006856" y="3452882"/>
              <a:ext cx="799220" cy="387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=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42" idx="4"/>
            </p:cNvCxnSpPr>
            <p:nvPr/>
          </p:nvCxnSpPr>
          <p:spPr>
            <a:xfrm flipH="1" flipV="1">
              <a:off x="7400254" y="3013206"/>
              <a:ext cx="6212" cy="826853"/>
            </a:xfrm>
            <a:prstGeom prst="straightConnector1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2" idx="3"/>
            </p:cNvCxnSpPr>
            <p:nvPr/>
          </p:nvCxnSpPr>
          <p:spPr>
            <a:xfrm flipH="1">
              <a:off x="7400253" y="4512414"/>
              <a:ext cx="1" cy="2078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015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0654"/>
          <a:stretch/>
        </p:blipFill>
        <p:spPr>
          <a:xfrm>
            <a:off x="2383897" y="139286"/>
            <a:ext cx="8156018" cy="1282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999" y="1421900"/>
            <a:ext cx="8843064" cy="46648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578510" y="2183891"/>
            <a:ext cx="6597561" cy="2409524"/>
            <a:chOff x="3607694" y="2166851"/>
            <a:chExt cx="6597561" cy="2409524"/>
          </a:xfrm>
        </p:grpSpPr>
        <p:sp>
          <p:nvSpPr>
            <p:cNvPr id="6" name="Rectangle 5"/>
            <p:cNvSpPr/>
            <p:nvPr/>
          </p:nvSpPr>
          <p:spPr>
            <a:xfrm>
              <a:off x="5370022" y="3745848"/>
              <a:ext cx="1866207" cy="69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30934" y="2924843"/>
              <a:ext cx="1866207" cy="7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339048" y="2166851"/>
              <a:ext cx="1866207" cy="7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07694" y="4548943"/>
              <a:ext cx="1866207" cy="274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2597285" y="2071890"/>
            <a:ext cx="7227651" cy="32929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9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1228" y="91335"/>
                <a:ext cx="3724804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How can flux be quantized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=0?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28" y="91335"/>
                <a:ext cx="3724804" cy="402931"/>
              </a:xfrm>
              <a:prstGeom prst="rect">
                <a:avLst/>
              </a:prstGeom>
              <a:blipFill>
                <a:blip r:embed="rId2"/>
                <a:stretch>
                  <a:fillRect l="-1473" t="-757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5-Point Star 2"/>
          <p:cNvSpPr/>
          <p:nvPr/>
        </p:nvSpPr>
        <p:spPr>
          <a:xfrm>
            <a:off x="707426" y="775302"/>
            <a:ext cx="234038" cy="22098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331526" y="1404384"/>
            <a:ext cx="1464093" cy="1519690"/>
            <a:chOff x="562827" y="6727051"/>
            <a:chExt cx="1464093" cy="1519690"/>
          </a:xfrm>
        </p:grpSpPr>
        <p:sp>
          <p:nvSpPr>
            <p:cNvPr id="5" name="Donut 4"/>
            <p:cNvSpPr/>
            <p:nvPr/>
          </p:nvSpPr>
          <p:spPr>
            <a:xfrm>
              <a:off x="815340" y="6903720"/>
              <a:ext cx="1036320" cy="1051560"/>
            </a:xfrm>
            <a:prstGeom prst="donu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1333500" y="6727051"/>
              <a:ext cx="693420" cy="702449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562827" y="7846852"/>
              <a:ext cx="406042" cy="39988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 7"/>
            <p:cNvSpPr/>
            <p:nvPr/>
          </p:nvSpPr>
          <p:spPr>
            <a:xfrm rot="2788730">
              <a:off x="846234" y="6950058"/>
              <a:ext cx="876119" cy="1089736"/>
            </a:xfrm>
            <a:prstGeom prst="arc">
              <a:avLst>
                <a:gd name="adj1" fmla="val 17314302"/>
                <a:gd name="adj2" fmla="val 20349918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13219242">
              <a:off x="935669" y="6803571"/>
              <a:ext cx="876119" cy="1089736"/>
            </a:xfrm>
            <a:prstGeom prst="arc">
              <a:avLst>
                <a:gd name="adj1" fmla="val 17314302"/>
                <a:gd name="adj2" fmla="val 20349918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71739" y="1668326"/>
            <a:ext cx="5495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Surface currents flow on OUTSIDE as field is applied –</a:t>
            </a:r>
          </a:p>
          <a:p>
            <a:r>
              <a:rPr lang="en-US" dirty="0" smtClean="0"/>
              <a:t>screens bulk of SC and hole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2953" y="2248759"/>
                <a:ext cx="15757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53" y="2248759"/>
                <a:ext cx="1575752" cy="276999"/>
              </a:xfrm>
              <a:prstGeom prst="rect">
                <a:avLst/>
              </a:prstGeom>
              <a:blipFill>
                <a:blip r:embed="rId3"/>
                <a:stretch>
                  <a:fillRect l="-308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93707" y="1205432"/>
                <a:ext cx="2541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707" y="1205432"/>
                <a:ext cx="254109" cy="276999"/>
              </a:xfrm>
              <a:prstGeom prst="rect">
                <a:avLst/>
              </a:prstGeom>
              <a:blipFill>
                <a:blip r:embed="rId4"/>
                <a:stretch>
                  <a:fillRect l="-24390" r="-975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35782" y="3523588"/>
            <a:ext cx="185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Finite-field cooled</a:t>
            </a:r>
            <a:endParaRPr lang="en-US" u="sng" dirty="0"/>
          </a:p>
        </p:txBody>
      </p:sp>
      <p:grpSp>
        <p:nvGrpSpPr>
          <p:cNvPr id="32" name="Group 31"/>
          <p:cNvGrpSpPr/>
          <p:nvPr/>
        </p:nvGrpSpPr>
        <p:grpSpPr>
          <a:xfrm>
            <a:off x="294251" y="4029477"/>
            <a:ext cx="2012087" cy="1859384"/>
            <a:chOff x="956502" y="1032116"/>
            <a:chExt cx="2012087" cy="1859384"/>
          </a:xfrm>
        </p:grpSpPr>
        <p:grpSp>
          <p:nvGrpSpPr>
            <p:cNvPr id="33" name="Group 32"/>
            <p:cNvGrpSpPr/>
            <p:nvPr/>
          </p:nvGrpSpPr>
          <p:grpSpPr>
            <a:xfrm>
              <a:off x="956502" y="1248700"/>
              <a:ext cx="1708201" cy="1642800"/>
              <a:chOff x="515165" y="6700774"/>
              <a:chExt cx="1708201" cy="1642800"/>
            </a:xfrm>
          </p:grpSpPr>
          <p:sp>
            <p:nvSpPr>
              <p:cNvPr id="38" name="Donut 37"/>
              <p:cNvSpPr/>
              <p:nvPr/>
            </p:nvSpPr>
            <p:spPr>
              <a:xfrm>
                <a:off x="792142" y="6903721"/>
                <a:ext cx="1314969" cy="1255228"/>
              </a:xfrm>
              <a:prstGeom prst="donu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 flipV="1">
                <a:off x="1177166" y="6700774"/>
                <a:ext cx="1046200" cy="99889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515165" y="7943685"/>
                <a:ext cx="406042" cy="39988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Arc 40"/>
              <p:cNvSpPr/>
              <p:nvPr/>
            </p:nvSpPr>
            <p:spPr>
              <a:xfrm rot="2392199">
                <a:off x="1106279" y="7053744"/>
                <a:ext cx="876119" cy="1129529"/>
              </a:xfrm>
              <a:prstGeom prst="arc">
                <a:avLst>
                  <a:gd name="adj1" fmla="val 17314302"/>
                  <a:gd name="adj2" fmla="val 20349918"/>
                </a:avLst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 rot="13219242">
                <a:off x="912084" y="6915201"/>
                <a:ext cx="876119" cy="1089736"/>
              </a:xfrm>
              <a:prstGeom prst="arc">
                <a:avLst>
                  <a:gd name="adj1" fmla="val 17314302"/>
                  <a:gd name="adj2" fmla="val 20349918"/>
                </a:avLst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Oval 33"/>
            <p:cNvSpPr/>
            <p:nvPr/>
          </p:nvSpPr>
          <p:spPr>
            <a:xfrm>
              <a:off x="1424108" y="1612964"/>
              <a:ext cx="945711" cy="92449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 rot="2230888">
              <a:off x="1377781" y="1612035"/>
              <a:ext cx="876119" cy="1129529"/>
            </a:xfrm>
            <a:prstGeom prst="arc">
              <a:avLst>
                <a:gd name="adj1" fmla="val 17314302"/>
                <a:gd name="adj2" fmla="val 19625531"/>
              </a:avLst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 rot="13219242">
              <a:off x="1535920" y="1421033"/>
              <a:ext cx="876119" cy="1089736"/>
            </a:xfrm>
            <a:prstGeom prst="arc">
              <a:avLst>
                <a:gd name="adj1" fmla="val 16897242"/>
                <a:gd name="adj2" fmla="val 19591677"/>
              </a:avLst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714480" y="1032116"/>
                  <a:ext cx="2541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4480" y="1032116"/>
                  <a:ext cx="25410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4390" r="-9756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66893" y="4132265"/>
                <a:ext cx="334431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Surface currents flow on INSIDE to maintain flux in hole, and on OUTSIDE to screen bulk </a:t>
                </a:r>
              </a:p>
              <a:p>
                <a:endParaRPr lang="en-US" dirty="0"/>
              </a:p>
              <a:p>
                <a:r>
                  <a:rPr lang="en-US" dirty="0" smtClean="0"/>
                  <a:t>(some flux is pushed in, some out from bulk area to make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quantized inside)</a:t>
                </a:r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893" y="4132265"/>
                <a:ext cx="3344310" cy="2031325"/>
              </a:xfrm>
              <a:prstGeom prst="rect">
                <a:avLst/>
              </a:prstGeom>
              <a:blipFill>
                <a:blip r:embed="rId6"/>
                <a:stretch>
                  <a:fillRect l="-1642" t="-1802" r="-164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Donut 43"/>
          <p:cNvSpPr/>
          <p:nvPr/>
        </p:nvSpPr>
        <p:spPr>
          <a:xfrm>
            <a:off x="7334257" y="4296419"/>
            <a:ext cx="1314969" cy="1255228"/>
          </a:xfrm>
          <a:prstGeom prst="donu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Arc 44"/>
          <p:cNvSpPr/>
          <p:nvPr/>
        </p:nvSpPr>
        <p:spPr>
          <a:xfrm rot="2230888">
            <a:off x="7489459" y="4457146"/>
            <a:ext cx="876119" cy="1129529"/>
          </a:xfrm>
          <a:prstGeom prst="arc">
            <a:avLst>
              <a:gd name="adj1" fmla="val 17314302"/>
              <a:gd name="adj2" fmla="val 20316477"/>
            </a:avLst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13115952">
            <a:off x="7616921" y="4307657"/>
            <a:ext cx="876119" cy="1089736"/>
          </a:xfrm>
          <a:prstGeom prst="arc">
            <a:avLst>
              <a:gd name="adj1" fmla="val 16897242"/>
              <a:gd name="adj2" fmla="val 20590058"/>
            </a:avLst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9177199" y="4296419"/>
            <a:ext cx="275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INSIDE currents persist </a:t>
            </a:r>
            <a:endParaRPr lang="en-US" dirty="0" smtClean="0">
              <a:ea typeface="Cambria Math" panose="02040503050406030204" pitchFamily="18" charset="0"/>
            </a:endParaRPr>
          </a:p>
          <a:p>
            <a:r>
              <a:rPr lang="en-US" dirty="0" smtClean="0"/>
              <a:t>OUTSIDE currents reduce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176838" y="7402579"/>
            <a:ext cx="3075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 with no power supply!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35782" y="1711591"/>
            <a:ext cx="17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Zero-field cooled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465266" y="3577760"/>
                <a:ext cx="9421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266" y="3577760"/>
                <a:ext cx="94211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00455" y="718044"/>
                <a:ext cx="35371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CURRENTS flow within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of </a:t>
                </a:r>
                <a:r>
                  <a:rPr lang="en-US" dirty="0" smtClean="0"/>
                  <a:t>surfaces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455" y="718044"/>
                <a:ext cx="3537187" cy="369332"/>
              </a:xfrm>
              <a:prstGeom prst="rect">
                <a:avLst/>
              </a:prstGeom>
              <a:blipFill>
                <a:blip r:embed="rId8"/>
                <a:stretch>
                  <a:fillRect l="-1552" t="-10000" r="-69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504915" y="4963262"/>
                <a:ext cx="5100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915" y="4963262"/>
                <a:ext cx="51007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9966401" y="4989494"/>
            <a:ext cx="1566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TRAPPED FLUX</a:t>
            </a:r>
          </a:p>
        </p:txBody>
      </p:sp>
    </p:spTree>
    <p:extLst>
      <p:ext uri="{BB962C8B-B14F-4D97-AF65-F5344CB8AC3E}">
        <p14:creationId xmlns:p14="http://schemas.microsoft.com/office/powerpoint/2010/main" val="139100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44" grpId="0" animBg="1"/>
      <p:bldP spid="45" grpId="0" animBg="1"/>
      <p:bldP spid="46" grpId="0" animBg="1"/>
      <p:bldP spid="47" grpId="0"/>
      <p:bldP spid="49" grpId="0"/>
      <p:bldP spid="50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99" y="145974"/>
            <a:ext cx="223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Fluxoid</a:t>
            </a:r>
            <a:r>
              <a:rPr lang="en-US" u="sng" dirty="0" smtClean="0"/>
              <a:t> Quantization: </a:t>
            </a:r>
            <a:endParaRPr lang="en-US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881407" y="849553"/>
            <a:ext cx="1099331" cy="1059560"/>
            <a:chOff x="2138428" y="3168384"/>
            <a:chExt cx="1614421" cy="1556016"/>
          </a:xfrm>
        </p:grpSpPr>
        <p:sp>
          <p:nvSpPr>
            <p:cNvPr id="4" name="Donut 3"/>
            <p:cNvSpPr/>
            <p:nvPr/>
          </p:nvSpPr>
          <p:spPr>
            <a:xfrm>
              <a:off x="2138428" y="3168384"/>
              <a:ext cx="1614421" cy="1556016"/>
            </a:xfrm>
            <a:prstGeom prst="donut">
              <a:avLst>
                <a:gd name="adj" fmla="val 30618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419350" y="3457575"/>
              <a:ext cx="1047750" cy="9715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47187" y="596896"/>
                <a:ext cx="340131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𝑚𝑐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187" y="596896"/>
                <a:ext cx="3401316" cy="7265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01470" y="590158"/>
                <a:ext cx="2252861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 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470" y="590158"/>
                <a:ext cx="2252861" cy="7265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70130" y="1552748"/>
                <a:ext cx="3961662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=  0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 flux quantization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30" y="1552748"/>
                <a:ext cx="3961662" cy="310598"/>
              </a:xfrm>
              <a:prstGeom prst="rect">
                <a:avLst/>
              </a:prstGeom>
              <a:blipFill>
                <a:blip r:embed="rId4"/>
                <a:stretch>
                  <a:fillRect l="-2615" t="-25490" r="-769" b="-45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70130" y="2061504"/>
                <a:ext cx="438068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0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 flux is </a:t>
                </a:r>
                <a:r>
                  <a:rPr lang="en-US" u="sng" dirty="0" smtClean="0"/>
                  <a:t>not</a:t>
                </a:r>
                <a:r>
                  <a:rPr lang="en-US" dirty="0" smtClean="0"/>
                  <a:t> quantized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30" y="2061504"/>
                <a:ext cx="4380686" cy="310598"/>
              </a:xfrm>
              <a:prstGeom prst="rect">
                <a:avLst/>
              </a:prstGeom>
              <a:blipFill>
                <a:blip r:embed="rId5"/>
                <a:stretch>
                  <a:fillRect l="-2368" t="-23529" b="-4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96306" y="2669659"/>
            <a:ext cx="305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SITUATIONS where this applies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8072" y="3097501"/>
                <a:ext cx="27377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(1) Near surfaces (within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72" y="3097501"/>
                <a:ext cx="2737737" cy="369332"/>
              </a:xfrm>
              <a:prstGeom prst="rect">
                <a:avLst/>
              </a:prstGeom>
              <a:blipFill>
                <a:blip r:embed="rId6"/>
                <a:stretch>
                  <a:fillRect l="-1782" t="-8197" r="-111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13837" y="3107242"/>
                <a:ext cx="2860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 smtClean="0"/>
                  <a:t>ample with trapped flux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837" y="3107242"/>
                <a:ext cx="2860655" cy="369332"/>
              </a:xfrm>
              <a:prstGeom prst="rect">
                <a:avLst/>
              </a:prstGeom>
              <a:blipFill>
                <a:blip r:embed="rId7"/>
                <a:stretch>
                  <a:fillRect t="-10000" r="-64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679801" y="3343714"/>
            <a:ext cx="3228484" cy="595703"/>
            <a:chOff x="916076" y="5543550"/>
            <a:chExt cx="3228484" cy="595703"/>
          </a:xfrm>
        </p:grpSpPr>
        <p:sp>
          <p:nvSpPr>
            <p:cNvPr id="14" name="Rectangle 13"/>
            <p:cNvSpPr/>
            <p:nvPr/>
          </p:nvSpPr>
          <p:spPr>
            <a:xfrm>
              <a:off x="1152525" y="5895975"/>
              <a:ext cx="1333500" cy="133350"/>
            </a:xfrm>
            <a:prstGeom prst="rect">
              <a:avLst/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46312" y="5895975"/>
              <a:ext cx="1333500" cy="133350"/>
            </a:xfrm>
            <a:prstGeom prst="rect">
              <a:avLst/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614137" y="5800725"/>
              <a:ext cx="0" cy="28875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495549" y="5543550"/>
                  <a:ext cx="238125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5549" y="5543550"/>
                  <a:ext cx="23812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3077" r="-2307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Isosceles Triangle 17"/>
            <p:cNvSpPr/>
            <p:nvPr/>
          </p:nvSpPr>
          <p:spPr>
            <a:xfrm>
              <a:off x="3996013" y="5886450"/>
              <a:ext cx="148547" cy="14287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916076" y="5905500"/>
              <a:ext cx="279428" cy="23375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53052" y="2699615"/>
            <a:ext cx="2110177" cy="1532680"/>
            <a:chOff x="856280" y="6349733"/>
            <a:chExt cx="2153620" cy="1541342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1333500" y="6524625"/>
              <a:ext cx="0" cy="101917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333500" y="7543800"/>
              <a:ext cx="16764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c 27"/>
            <p:cNvSpPr/>
            <p:nvPr/>
          </p:nvSpPr>
          <p:spPr>
            <a:xfrm rot="10800000">
              <a:off x="1344369" y="6349733"/>
              <a:ext cx="1157978" cy="1185863"/>
            </a:xfrm>
            <a:custGeom>
              <a:avLst/>
              <a:gdLst>
                <a:gd name="connsiteX0" fmla="*/ 1119187 w 2238375"/>
                <a:gd name="connsiteY0" fmla="*/ 0 h 2219325"/>
                <a:gd name="connsiteX1" fmla="*/ 2200966 w 2238375"/>
                <a:gd name="connsiteY1" fmla="*/ 825161 h 2219325"/>
                <a:gd name="connsiteX2" fmla="*/ 1119188 w 2238375"/>
                <a:gd name="connsiteY2" fmla="*/ 1109663 h 2219325"/>
                <a:gd name="connsiteX3" fmla="*/ 1119187 w 2238375"/>
                <a:gd name="connsiteY3" fmla="*/ 0 h 2219325"/>
                <a:gd name="connsiteX0" fmla="*/ 1119187 w 2238375"/>
                <a:gd name="connsiteY0" fmla="*/ 0 h 2219325"/>
                <a:gd name="connsiteX1" fmla="*/ 2200966 w 2238375"/>
                <a:gd name="connsiteY1" fmla="*/ 825161 h 2219325"/>
                <a:gd name="connsiteX0" fmla="*/ 76199 w 1157978"/>
                <a:gd name="connsiteY0" fmla="*/ 0 h 1185863"/>
                <a:gd name="connsiteX1" fmla="*/ 1157978 w 1157978"/>
                <a:gd name="connsiteY1" fmla="*/ 825161 h 1185863"/>
                <a:gd name="connsiteX2" fmla="*/ 0 w 1157978"/>
                <a:gd name="connsiteY2" fmla="*/ 1185863 h 1185863"/>
                <a:gd name="connsiteX3" fmla="*/ 76199 w 1157978"/>
                <a:gd name="connsiteY3" fmla="*/ 0 h 1185863"/>
                <a:gd name="connsiteX0" fmla="*/ 76199 w 1157978"/>
                <a:gd name="connsiteY0" fmla="*/ 0 h 1185863"/>
                <a:gd name="connsiteX1" fmla="*/ 1157978 w 1157978"/>
                <a:gd name="connsiteY1" fmla="*/ 825161 h 1185863"/>
                <a:gd name="connsiteX0" fmla="*/ 76199 w 1157978"/>
                <a:gd name="connsiteY0" fmla="*/ 0 h 1185863"/>
                <a:gd name="connsiteX1" fmla="*/ 1157978 w 1157978"/>
                <a:gd name="connsiteY1" fmla="*/ 825161 h 1185863"/>
                <a:gd name="connsiteX2" fmla="*/ 0 w 1157978"/>
                <a:gd name="connsiteY2" fmla="*/ 1185863 h 1185863"/>
                <a:gd name="connsiteX3" fmla="*/ 76199 w 1157978"/>
                <a:gd name="connsiteY3" fmla="*/ 0 h 1185863"/>
                <a:gd name="connsiteX0" fmla="*/ 76199 w 1157978"/>
                <a:gd name="connsiteY0" fmla="*/ 0 h 1185863"/>
                <a:gd name="connsiteX1" fmla="*/ 1157978 w 1157978"/>
                <a:gd name="connsiteY1" fmla="*/ 825161 h 1185863"/>
                <a:gd name="connsiteX0" fmla="*/ 76199 w 1157978"/>
                <a:gd name="connsiteY0" fmla="*/ 0 h 1185863"/>
                <a:gd name="connsiteX1" fmla="*/ 1157978 w 1157978"/>
                <a:gd name="connsiteY1" fmla="*/ 825161 h 1185863"/>
                <a:gd name="connsiteX2" fmla="*/ 0 w 1157978"/>
                <a:gd name="connsiteY2" fmla="*/ 1185863 h 1185863"/>
                <a:gd name="connsiteX3" fmla="*/ 76199 w 1157978"/>
                <a:gd name="connsiteY3" fmla="*/ 0 h 1185863"/>
                <a:gd name="connsiteX0" fmla="*/ 76199 w 1157978"/>
                <a:gd name="connsiteY0" fmla="*/ 0 h 1185863"/>
                <a:gd name="connsiteX1" fmla="*/ 1157978 w 1157978"/>
                <a:gd name="connsiteY1" fmla="*/ 825161 h 118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7978" h="1185863" stroke="0" extrusionOk="0">
                  <a:moveTo>
                    <a:pt x="76199" y="0"/>
                  </a:moveTo>
                  <a:cubicBezTo>
                    <a:pt x="574273" y="66675"/>
                    <a:pt x="942112" y="405380"/>
                    <a:pt x="1157978" y="825161"/>
                  </a:cubicBezTo>
                  <a:cubicBezTo>
                    <a:pt x="797385" y="919995"/>
                    <a:pt x="360593" y="1091029"/>
                    <a:pt x="0" y="1185863"/>
                  </a:cubicBezTo>
                  <a:cubicBezTo>
                    <a:pt x="0" y="815975"/>
                    <a:pt x="76199" y="369888"/>
                    <a:pt x="76199" y="0"/>
                  </a:cubicBezTo>
                  <a:close/>
                </a:path>
                <a:path w="1157978" h="1185863" fill="none">
                  <a:moveTo>
                    <a:pt x="76199" y="0"/>
                  </a:moveTo>
                  <a:cubicBezTo>
                    <a:pt x="583798" y="0"/>
                    <a:pt x="1027837" y="338705"/>
                    <a:pt x="1157978" y="825161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856280" y="6759233"/>
                  <a:ext cx="3906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280" y="6759233"/>
                  <a:ext cx="39062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6415" r="-35849" b="-5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730725" y="7614076"/>
                  <a:ext cx="1771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0725" y="7614076"/>
                  <a:ext cx="177100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50000" r="-50000" b="-324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Connector 35"/>
            <p:cNvCxnSpPr>
              <a:endCxn id="35" idx="0"/>
            </p:cNvCxnSpPr>
            <p:nvPr/>
          </p:nvCxnSpPr>
          <p:spPr>
            <a:xfrm>
              <a:off x="1819275" y="7439025"/>
              <a:ext cx="0" cy="17505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9540972" y="2749136"/>
            <a:ext cx="1422042" cy="1174463"/>
            <a:chOff x="2476076" y="7315200"/>
            <a:chExt cx="2457877" cy="2000250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2487269" y="7315200"/>
              <a:ext cx="0" cy="20002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486921" y="9305925"/>
              <a:ext cx="2447032" cy="95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487269" y="7658100"/>
              <a:ext cx="20897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2498928" y="7709667"/>
              <a:ext cx="1724024" cy="695325"/>
            </a:xfrm>
            <a:custGeom>
              <a:avLst/>
              <a:gdLst>
                <a:gd name="connsiteX0" fmla="*/ 0 w 1724025"/>
                <a:gd name="connsiteY0" fmla="*/ 695325 h 695325"/>
                <a:gd name="connsiteX1" fmla="*/ 142875 w 1724025"/>
                <a:gd name="connsiteY1" fmla="*/ 514350 h 695325"/>
                <a:gd name="connsiteX2" fmla="*/ 609600 w 1724025"/>
                <a:gd name="connsiteY2" fmla="*/ 238125 h 695325"/>
                <a:gd name="connsiteX3" fmla="*/ 1200150 w 1724025"/>
                <a:gd name="connsiteY3" fmla="*/ 57150 h 695325"/>
                <a:gd name="connsiteX4" fmla="*/ 1724025 w 1724025"/>
                <a:gd name="connsiteY4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4025" h="695325">
                  <a:moveTo>
                    <a:pt x="0" y="695325"/>
                  </a:moveTo>
                  <a:cubicBezTo>
                    <a:pt x="20637" y="642937"/>
                    <a:pt x="41275" y="590550"/>
                    <a:pt x="142875" y="514350"/>
                  </a:cubicBezTo>
                  <a:cubicBezTo>
                    <a:pt x="244475" y="438150"/>
                    <a:pt x="433388" y="314325"/>
                    <a:pt x="609600" y="238125"/>
                  </a:cubicBezTo>
                  <a:cubicBezTo>
                    <a:pt x="785812" y="161925"/>
                    <a:pt x="1014412" y="96838"/>
                    <a:pt x="1200150" y="57150"/>
                  </a:cubicBezTo>
                  <a:cubicBezTo>
                    <a:pt x="1385888" y="17462"/>
                    <a:pt x="1554956" y="8731"/>
                    <a:pt x="1724025" y="0"/>
                  </a:cubicBezTo>
                </a:path>
              </a:pathLst>
            </a:custGeom>
            <a:noFill/>
            <a:ln w="3492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13173973">
              <a:off x="2476076" y="8687735"/>
              <a:ext cx="1584930" cy="549367"/>
            </a:xfrm>
            <a:custGeom>
              <a:avLst/>
              <a:gdLst>
                <a:gd name="connsiteX0" fmla="*/ 0 w 1724025"/>
                <a:gd name="connsiteY0" fmla="*/ 695325 h 695325"/>
                <a:gd name="connsiteX1" fmla="*/ 142875 w 1724025"/>
                <a:gd name="connsiteY1" fmla="*/ 514350 h 695325"/>
                <a:gd name="connsiteX2" fmla="*/ 609600 w 1724025"/>
                <a:gd name="connsiteY2" fmla="*/ 238125 h 695325"/>
                <a:gd name="connsiteX3" fmla="*/ 1200150 w 1724025"/>
                <a:gd name="connsiteY3" fmla="*/ 57150 h 695325"/>
                <a:gd name="connsiteX4" fmla="*/ 1724025 w 1724025"/>
                <a:gd name="connsiteY4" fmla="*/ 0 h 695325"/>
                <a:gd name="connsiteX0" fmla="*/ 0 w 1674968"/>
                <a:gd name="connsiteY0" fmla="*/ 744724 h 744724"/>
                <a:gd name="connsiteX1" fmla="*/ 93818 w 1674968"/>
                <a:gd name="connsiteY1" fmla="*/ 514350 h 744724"/>
                <a:gd name="connsiteX2" fmla="*/ 560543 w 1674968"/>
                <a:gd name="connsiteY2" fmla="*/ 238125 h 744724"/>
                <a:gd name="connsiteX3" fmla="*/ 1151093 w 1674968"/>
                <a:gd name="connsiteY3" fmla="*/ 57150 h 744724"/>
                <a:gd name="connsiteX4" fmla="*/ 1674968 w 1674968"/>
                <a:gd name="connsiteY4" fmla="*/ 0 h 744724"/>
                <a:gd name="connsiteX0" fmla="*/ 0 w 1777373"/>
                <a:gd name="connsiteY0" fmla="*/ 698239 h 698239"/>
                <a:gd name="connsiteX1" fmla="*/ 196223 w 1777373"/>
                <a:gd name="connsiteY1" fmla="*/ 514350 h 698239"/>
                <a:gd name="connsiteX2" fmla="*/ 662948 w 1777373"/>
                <a:gd name="connsiteY2" fmla="*/ 238125 h 698239"/>
                <a:gd name="connsiteX3" fmla="*/ 1253498 w 1777373"/>
                <a:gd name="connsiteY3" fmla="*/ 57150 h 698239"/>
                <a:gd name="connsiteX4" fmla="*/ 1777373 w 1777373"/>
                <a:gd name="connsiteY4" fmla="*/ 0 h 698239"/>
                <a:gd name="connsiteX0" fmla="*/ 0 w 1777373"/>
                <a:gd name="connsiteY0" fmla="*/ 698239 h 698239"/>
                <a:gd name="connsiteX1" fmla="*/ 196223 w 1777373"/>
                <a:gd name="connsiteY1" fmla="*/ 514350 h 698239"/>
                <a:gd name="connsiteX2" fmla="*/ 662948 w 1777373"/>
                <a:gd name="connsiteY2" fmla="*/ 238125 h 698239"/>
                <a:gd name="connsiteX3" fmla="*/ 1253498 w 1777373"/>
                <a:gd name="connsiteY3" fmla="*/ 57150 h 698239"/>
                <a:gd name="connsiteX4" fmla="*/ 1777373 w 1777373"/>
                <a:gd name="connsiteY4" fmla="*/ 0 h 698239"/>
                <a:gd name="connsiteX0" fmla="*/ 0 w 1777373"/>
                <a:gd name="connsiteY0" fmla="*/ 698239 h 698239"/>
                <a:gd name="connsiteX1" fmla="*/ 196223 w 1777373"/>
                <a:gd name="connsiteY1" fmla="*/ 514350 h 698239"/>
                <a:gd name="connsiteX2" fmla="*/ 662948 w 1777373"/>
                <a:gd name="connsiteY2" fmla="*/ 238125 h 698239"/>
                <a:gd name="connsiteX3" fmla="*/ 1253498 w 1777373"/>
                <a:gd name="connsiteY3" fmla="*/ 57150 h 698239"/>
                <a:gd name="connsiteX4" fmla="*/ 1777373 w 1777373"/>
                <a:gd name="connsiteY4" fmla="*/ 0 h 698239"/>
                <a:gd name="connsiteX0" fmla="*/ 0 w 1777373"/>
                <a:gd name="connsiteY0" fmla="*/ 698239 h 698239"/>
                <a:gd name="connsiteX1" fmla="*/ 297721 w 1777373"/>
                <a:gd name="connsiteY1" fmla="*/ 433171 h 698239"/>
                <a:gd name="connsiteX2" fmla="*/ 662948 w 1777373"/>
                <a:gd name="connsiteY2" fmla="*/ 238125 h 698239"/>
                <a:gd name="connsiteX3" fmla="*/ 1253498 w 1777373"/>
                <a:gd name="connsiteY3" fmla="*/ 57150 h 698239"/>
                <a:gd name="connsiteX4" fmla="*/ 1777373 w 1777373"/>
                <a:gd name="connsiteY4" fmla="*/ 0 h 698239"/>
                <a:gd name="connsiteX0" fmla="*/ 0 w 1777373"/>
                <a:gd name="connsiteY0" fmla="*/ 698239 h 698239"/>
                <a:gd name="connsiteX1" fmla="*/ 297721 w 1777373"/>
                <a:gd name="connsiteY1" fmla="*/ 433171 h 698239"/>
                <a:gd name="connsiteX2" fmla="*/ 722560 w 1777373"/>
                <a:gd name="connsiteY2" fmla="*/ 205112 h 698239"/>
                <a:gd name="connsiteX3" fmla="*/ 1253498 w 1777373"/>
                <a:gd name="connsiteY3" fmla="*/ 57150 h 698239"/>
                <a:gd name="connsiteX4" fmla="*/ 1777373 w 1777373"/>
                <a:gd name="connsiteY4" fmla="*/ 0 h 698239"/>
                <a:gd name="connsiteX0" fmla="*/ 0 w 1777373"/>
                <a:gd name="connsiteY0" fmla="*/ 698239 h 698239"/>
                <a:gd name="connsiteX1" fmla="*/ 297721 w 1777373"/>
                <a:gd name="connsiteY1" fmla="*/ 433171 h 698239"/>
                <a:gd name="connsiteX2" fmla="*/ 722560 w 1777373"/>
                <a:gd name="connsiteY2" fmla="*/ 205112 h 698239"/>
                <a:gd name="connsiteX3" fmla="*/ 1254214 w 1777373"/>
                <a:gd name="connsiteY3" fmla="*/ 48432 h 698239"/>
                <a:gd name="connsiteX4" fmla="*/ 1777373 w 1777373"/>
                <a:gd name="connsiteY4" fmla="*/ 0 h 698239"/>
                <a:gd name="connsiteX0" fmla="*/ 0 w 1777373"/>
                <a:gd name="connsiteY0" fmla="*/ 698239 h 698239"/>
                <a:gd name="connsiteX1" fmla="*/ 297721 w 1777373"/>
                <a:gd name="connsiteY1" fmla="*/ 433171 h 698239"/>
                <a:gd name="connsiteX2" fmla="*/ 722560 w 1777373"/>
                <a:gd name="connsiteY2" fmla="*/ 205112 h 698239"/>
                <a:gd name="connsiteX3" fmla="*/ 1254214 w 1777373"/>
                <a:gd name="connsiteY3" fmla="*/ 48432 h 698239"/>
                <a:gd name="connsiteX4" fmla="*/ 1777373 w 1777373"/>
                <a:gd name="connsiteY4" fmla="*/ 0 h 698239"/>
                <a:gd name="connsiteX0" fmla="*/ 0 w 1777373"/>
                <a:gd name="connsiteY0" fmla="*/ 707220 h 707220"/>
                <a:gd name="connsiteX1" fmla="*/ 297721 w 1777373"/>
                <a:gd name="connsiteY1" fmla="*/ 442152 h 707220"/>
                <a:gd name="connsiteX2" fmla="*/ 722560 w 1777373"/>
                <a:gd name="connsiteY2" fmla="*/ 214093 h 707220"/>
                <a:gd name="connsiteX3" fmla="*/ 1254214 w 1777373"/>
                <a:gd name="connsiteY3" fmla="*/ 57413 h 707220"/>
                <a:gd name="connsiteX4" fmla="*/ 1777373 w 1777373"/>
                <a:gd name="connsiteY4" fmla="*/ 8981 h 707220"/>
                <a:gd name="connsiteX0" fmla="*/ 0 w 1777373"/>
                <a:gd name="connsiteY0" fmla="*/ 707308 h 707308"/>
                <a:gd name="connsiteX1" fmla="*/ 297721 w 1777373"/>
                <a:gd name="connsiteY1" fmla="*/ 442240 h 707308"/>
                <a:gd name="connsiteX2" fmla="*/ 722560 w 1777373"/>
                <a:gd name="connsiteY2" fmla="*/ 214181 h 707308"/>
                <a:gd name="connsiteX3" fmla="*/ 1254214 w 1777373"/>
                <a:gd name="connsiteY3" fmla="*/ 57501 h 707308"/>
                <a:gd name="connsiteX4" fmla="*/ 1777373 w 1777373"/>
                <a:gd name="connsiteY4" fmla="*/ 9069 h 707308"/>
                <a:gd name="connsiteX0" fmla="*/ 0 w 1777373"/>
                <a:gd name="connsiteY0" fmla="*/ 713171 h 713171"/>
                <a:gd name="connsiteX1" fmla="*/ 297721 w 1777373"/>
                <a:gd name="connsiteY1" fmla="*/ 448103 h 713171"/>
                <a:gd name="connsiteX2" fmla="*/ 722560 w 1777373"/>
                <a:gd name="connsiteY2" fmla="*/ 220044 h 713171"/>
                <a:gd name="connsiteX3" fmla="*/ 1245437 w 1777373"/>
                <a:gd name="connsiteY3" fmla="*/ 31604 h 713171"/>
                <a:gd name="connsiteX4" fmla="*/ 1777373 w 1777373"/>
                <a:gd name="connsiteY4" fmla="*/ 14932 h 713171"/>
                <a:gd name="connsiteX0" fmla="*/ 0 w 1777373"/>
                <a:gd name="connsiteY0" fmla="*/ 715224 h 715224"/>
                <a:gd name="connsiteX1" fmla="*/ 297721 w 1777373"/>
                <a:gd name="connsiteY1" fmla="*/ 450156 h 715224"/>
                <a:gd name="connsiteX2" fmla="*/ 722561 w 1777373"/>
                <a:gd name="connsiteY2" fmla="*/ 222098 h 715224"/>
                <a:gd name="connsiteX3" fmla="*/ 1245437 w 1777373"/>
                <a:gd name="connsiteY3" fmla="*/ 33657 h 715224"/>
                <a:gd name="connsiteX4" fmla="*/ 1777373 w 1777373"/>
                <a:gd name="connsiteY4" fmla="*/ 16985 h 715224"/>
                <a:gd name="connsiteX0" fmla="*/ 0 w 1777373"/>
                <a:gd name="connsiteY0" fmla="*/ 714362 h 714362"/>
                <a:gd name="connsiteX1" fmla="*/ 297721 w 1777373"/>
                <a:gd name="connsiteY1" fmla="*/ 449294 h 714362"/>
                <a:gd name="connsiteX2" fmla="*/ 708954 w 1777373"/>
                <a:gd name="connsiteY2" fmla="*/ 202140 h 714362"/>
                <a:gd name="connsiteX3" fmla="*/ 1245437 w 1777373"/>
                <a:gd name="connsiteY3" fmla="*/ 32795 h 714362"/>
                <a:gd name="connsiteX4" fmla="*/ 1777373 w 1777373"/>
                <a:gd name="connsiteY4" fmla="*/ 16123 h 7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373" h="714362">
                  <a:moveTo>
                    <a:pt x="0" y="714362"/>
                  </a:moveTo>
                  <a:cubicBezTo>
                    <a:pt x="89914" y="603634"/>
                    <a:pt x="179562" y="534664"/>
                    <a:pt x="297721" y="449294"/>
                  </a:cubicBezTo>
                  <a:cubicBezTo>
                    <a:pt x="415880" y="363924"/>
                    <a:pt x="551001" y="271556"/>
                    <a:pt x="708954" y="202140"/>
                  </a:cubicBezTo>
                  <a:cubicBezTo>
                    <a:pt x="866907" y="132724"/>
                    <a:pt x="1067367" y="63798"/>
                    <a:pt x="1245437" y="32795"/>
                  </a:cubicBezTo>
                  <a:cubicBezTo>
                    <a:pt x="1423507" y="1792"/>
                    <a:pt x="1615283" y="-13966"/>
                    <a:pt x="1777373" y="16123"/>
                  </a:cubicBezTo>
                </a:path>
              </a:pathLst>
            </a:cu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 flipV="1">
                <a:off x="9896780" y="3135507"/>
                <a:ext cx="143970" cy="2754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 flipV="1">
                <a:off x="9896780" y="3135507"/>
                <a:ext cx="143970" cy="275442"/>
              </a:xfrm>
              <a:prstGeom prst="rect">
                <a:avLst/>
              </a:prstGeom>
              <a:blipFill>
                <a:blip r:embed="rId11"/>
                <a:stretch>
                  <a:fillRect l="-79167" t="-6522" r="-5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849582" y="2773150"/>
                <a:ext cx="1013394" cy="275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582" y="2773150"/>
                <a:ext cx="1013394" cy="275442"/>
              </a:xfrm>
              <a:prstGeom prst="rect">
                <a:avLst/>
              </a:prstGeom>
              <a:blipFill>
                <a:blip r:embed="rId12"/>
                <a:stretch>
                  <a:fillRect l="-6627" r="-301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490902" y="3280503"/>
                <a:ext cx="944224" cy="561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𝑚𝑐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acc>
                        <m:accPr>
                          <m:chr m:val="⃑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ac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902" y="3280503"/>
                <a:ext cx="944224" cy="5619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12986" y="4117305"/>
                <a:ext cx="30450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(2) Near vortex core (within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86" y="4117305"/>
                <a:ext cx="3045001" cy="369332"/>
              </a:xfrm>
              <a:prstGeom prst="rect">
                <a:avLst/>
              </a:prstGeom>
              <a:blipFill>
                <a:blip r:embed="rId14"/>
                <a:stretch>
                  <a:fillRect l="-180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25246" y="4575982"/>
                <a:ext cx="5053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(3) </a:t>
                </a:r>
                <a:r>
                  <a:rPr lang="en-US" dirty="0" smtClean="0"/>
                  <a:t>Thin </a:t>
                </a:r>
                <a:r>
                  <a:rPr lang="en-US" dirty="0"/>
                  <a:t>samples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Little-Parks experiment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46" y="4575982"/>
                <a:ext cx="5053435" cy="369332"/>
              </a:xfrm>
              <a:prstGeom prst="rect">
                <a:avLst/>
              </a:prstGeom>
              <a:blipFill>
                <a:blip r:embed="rId15"/>
                <a:stretch>
                  <a:fillRect l="-1086" t="-10000" r="-24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21459" y="5002687"/>
                <a:ext cx="38291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(4) Rotating sample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London </a:t>
                </a:r>
                <a:r>
                  <a:rPr lang="en-US" dirty="0"/>
                  <a:t>rotation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59" y="5002687"/>
                <a:ext cx="3829190" cy="369332"/>
              </a:xfrm>
              <a:prstGeom prst="rect">
                <a:avLst/>
              </a:prstGeom>
              <a:blipFill>
                <a:blip r:embed="rId16"/>
                <a:stretch>
                  <a:fillRect l="-1274" t="-10000" r="-95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64084" y="5401379"/>
                <a:ext cx="4676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(5) Transport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thermoelectric effect</a:t>
                </a: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84" y="5401379"/>
                <a:ext cx="4676858" cy="369332"/>
              </a:xfrm>
              <a:prstGeom prst="rect">
                <a:avLst/>
              </a:prstGeom>
              <a:blipFill>
                <a:blip r:embed="rId17"/>
                <a:stretch>
                  <a:fillRect l="-117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21459" y="5814982"/>
                <a:ext cx="420533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(6)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dirty="0" smtClean="0"/>
                  <a:t> weak links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/>
                  <a:t>Josephson </a:t>
                </a:r>
                <a:r>
                  <a:rPr lang="en-US" dirty="0"/>
                  <a:t>effect</a:t>
                </a: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59" y="5814982"/>
                <a:ext cx="4205334" cy="369332"/>
              </a:xfrm>
              <a:prstGeom prst="rect">
                <a:avLst/>
              </a:prstGeom>
              <a:blipFill>
                <a:blip r:embed="rId18"/>
                <a:stretch>
                  <a:fillRect l="-115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12986" y="6225972"/>
                <a:ext cx="52050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(7) Unconventional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-wave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-wave symmetry 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86" y="6225972"/>
                <a:ext cx="5205079" cy="369332"/>
              </a:xfrm>
              <a:prstGeom prst="rect">
                <a:avLst/>
              </a:prstGeom>
              <a:blipFill>
                <a:blip r:embed="rId19"/>
                <a:stretch>
                  <a:fillRect l="-105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20"/>
          <a:srcRect b="32702"/>
          <a:stretch/>
        </p:blipFill>
        <p:spPr>
          <a:xfrm>
            <a:off x="6935038" y="4613526"/>
            <a:ext cx="4682134" cy="175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3" grpId="0"/>
      <p:bldP spid="24" grpId="0"/>
      <p:bldP spid="25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401029" y="1675776"/>
            <a:ext cx="0" cy="46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96229" y="1675776"/>
            <a:ext cx="304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96229" y="2142501"/>
            <a:ext cx="304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238846" y="1756739"/>
            <a:ext cx="32724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51768" y="1726949"/>
            <a:ext cx="52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09037" y="1128096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037" y="1128096"/>
                <a:ext cx="166969" cy="276999"/>
              </a:xfrm>
              <a:prstGeom prst="rect">
                <a:avLst/>
              </a:prstGeom>
              <a:blipFill>
                <a:blip r:embed="rId2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50071" y="113696"/>
            <a:ext cx="361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 </a:t>
            </a:r>
            <a:r>
              <a:rPr lang="en-US" u="sng" dirty="0" smtClean="0"/>
              <a:t>Little-Parks Experiment</a:t>
            </a:r>
            <a:r>
              <a:rPr lang="en-US" dirty="0" smtClean="0"/>
              <a:t>	 (1962)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74336" y="540265"/>
            <a:ext cx="68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Data: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207145" y="523883"/>
            <a:ext cx="4128652" cy="1727828"/>
            <a:chOff x="3508112" y="2918435"/>
            <a:chExt cx="4400958" cy="184178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3508112" y="4294242"/>
              <a:ext cx="37338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5336097" y="3181351"/>
              <a:ext cx="1" cy="121634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39"/>
            <p:cNvSpPr/>
            <p:nvPr/>
          </p:nvSpPr>
          <p:spPr>
            <a:xfrm rot="10800000">
              <a:off x="4138683" y="2960741"/>
              <a:ext cx="2628338" cy="949474"/>
            </a:xfrm>
            <a:custGeom>
              <a:avLst/>
              <a:gdLst>
                <a:gd name="connsiteX0" fmla="*/ 81659 w 3836932"/>
                <a:gd name="connsiteY0" fmla="*/ 968916 h 2724150"/>
                <a:gd name="connsiteX1" fmla="*/ 1926744 w 3836932"/>
                <a:gd name="connsiteY1" fmla="*/ 13 h 2724150"/>
                <a:gd name="connsiteX2" fmla="*/ 3764134 w 3836932"/>
                <a:gd name="connsiteY2" fmla="*/ 990422 h 2724150"/>
                <a:gd name="connsiteX3" fmla="*/ 1918466 w 3836932"/>
                <a:gd name="connsiteY3" fmla="*/ 1362075 h 2724150"/>
                <a:gd name="connsiteX4" fmla="*/ 81659 w 3836932"/>
                <a:gd name="connsiteY4" fmla="*/ 968916 h 2724150"/>
                <a:gd name="connsiteX0" fmla="*/ 81659 w 3836932"/>
                <a:gd name="connsiteY0" fmla="*/ 968916 h 2724150"/>
                <a:gd name="connsiteX1" fmla="*/ 1926744 w 3836932"/>
                <a:gd name="connsiteY1" fmla="*/ 13 h 2724150"/>
                <a:gd name="connsiteX2" fmla="*/ 3764134 w 3836932"/>
                <a:gd name="connsiteY2" fmla="*/ 990422 h 2724150"/>
                <a:gd name="connsiteX0" fmla="*/ 0 w 3682475"/>
                <a:gd name="connsiteY0" fmla="*/ 968916 h 1362075"/>
                <a:gd name="connsiteX1" fmla="*/ 1845085 w 3682475"/>
                <a:gd name="connsiteY1" fmla="*/ 13 h 1362075"/>
                <a:gd name="connsiteX2" fmla="*/ 3682475 w 3682475"/>
                <a:gd name="connsiteY2" fmla="*/ 990422 h 1362075"/>
                <a:gd name="connsiteX3" fmla="*/ 1836807 w 3682475"/>
                <a:gd name="connsiteY3" fmla="*/ 1362075 h 1362075"/>
                <a:gd name="connsiteX4" fmla="*/ 0 w 3682475"/>
                <a:gd name="connsiteY4" fmla="*/ 968916 h 1362075"/>
                <a:gd name="connsiteX0" fmla="*/ 0 w 3682475"/>
                <a:gd name="connsiteY0" fmla="*/ 968916 h 1362075"/>
                <a:gd name="connsiteX1" fmla="*/ 1845085 w 3682475"/>
                <a:gd name="connsiteY1" fmla="*/ 13 h 1362075"/>
                <a:gd name="connsiteX2" fmla="*/ 3682475 w 3682475"/>
                <a:gd name="connsiteY2" fmla="*/ 990422 h 1362075"/>
                <a:gd name="connsiteX0" fmla="*/ 0 w 3682475"/>
                <a:gd name="connsiteY0" fmla="*/ 968916 h 1362075"/>
                <a:gd name="connsiteX1" fmla="*/ 1845085 w 3682475"/>
                <a:gd name="connsiteY1" fmla="*/ 13 h 1362075"/>
                <a:gd name="connsiteX2" fmla="*/ 3682475 w 3682475"/>
                <a:gd name="connsiteY2" fmla="*/ 990422 h 1362075"/>
                <a:gd name="connsiteX3" fmla="*/ 1836807 w 3682475"/>
                <a:gd name="connsiteY3" fmla="*/ 1362075 h 1362075"/>
                <a:gd name="connsiteX4" fmla="*/ 0 w 3682475"/>
                <a:gd name="connsiteY4" fmla="*/ 968916 h 1362075"/>
                <a:gd name="connsiteX0" fmla="*/ 0 w 3682475"/>
                <a:gd name="connsiteY0" fmla="*/ 968916 h 1362075"/>
                <a:gd name="connsiteX1" fmla="*/ 1845085 w 3682475"/>
                <a:gd name="connsiteY1" fmla="*/ 13 h 1362075"/>
                <a:gd name="connsiteX2" fmla="*/ 3682475 w 3682475"/>
                <a:gd name="connsiteY2" fmla="*/ 990422 h 1362075"/>
                <a:gd name="connsiteX0" fmla="*/ 0 w 3682475"/>
                <a:gd name="connsiteY0" fmla="*/ 968916 h 1362075"/>
                <a:gd name="connsiteX1" fmla="*/ 1845085 w 3682475"/>
                <a:gd name="connsiteY1" fmla="*/ 13 h 1362075"/>
                <a:gd name="connsiteX2" fmla="*/ 3682475 w 3682475"/>
                <a:gd name="connsiteY2" fmla="*/ 990422 h 1362075"/>
                <a:gd name="connsiteX3" fmla="*/ 1836807 w 3682475"/>
                <a:gd name="connsiteY3" fmla="*/ 1362075 h 1362075"/>
                <a:gd name="connsiteX4" fmla="*/ 0 w 3682475"/>
                <a:gd name="connsiteY4" fmla="*/ 968916 h 1362075"/>
                <a:gd name="connsiteX0" fmla="*/ 0 w 3682475"/>
                <a:gd name="connsiteY0" fmla="*/ 968916 h 1362075"/>
                <a:gd name="connsiteX1" fmla="*/ 1845085 w 3682475"/>
                <a:gd name="connsiteY1" fmla="*/ 13 h 1362075"/>
                <a:gd name="connsiteX2" fmla="*/ 3682475 w 3682475"/>
                <a:gd name="connsiteY2" fmla="*/ 990422 h 1362075"/>
                <a:gd name="connsiteX0" fmla="*/ 0 w 3682475"/>
                <a:gd name="connsiteY0" fmla="*/ 968916 h 1362075"/>
                <a:gd name="connsiteX1" fmla="*/ 1845085 w 3682475"/>
                <a:gd name="connsiteY1" fmla="*/ 13 h 1362075"/>
                <a:gd name="connsiteX2" fmla="*/ 3682475 w 3682475"/>
                <a:gd name="connsiteY2" fmla="*/ 990422 h 1362075"/>
                <a:gd name="connsiteX3" fmla="*/ 1836807 w 3682475"/>
                <a:gd name="connsiteY3" fmla="*/ 1362075 h 1362075"/>
                <a:gd name="connsiteX4" fmla="*/ 0 w 3682475"/>
                <a:gd name="connsiteY4" fmla="*/ 968916 h 1362075"/>
                <a:gd name="connsiteX0" fmla="*/ 0 w 3682475"/>
                <a:gd name="connsiteY0" fmla="*/ 968916 h 1362075"/>
                <a:gd name="connsiteX1" fmla="*/ 1845085 w 3682475"/>
                <a:gd name="connsiteY1" fmla="*/ 13 h 1362075"/>
                <a:gd name="connsiteX2" fmla="*/ 3374966 w 3682475"/>
                <a:gd name="connsiteY2" fmla="*/ 1017756 h 1362075"/>
                <a:gd name="connsiteX0" fmla="*/ 0 w 3682475"/>
                <a:gd name="connsiteY0" fmla="*/ 968916 h 1362075"/>
                <a:gd name="connsiteX1" fmla="*/ 1845085 w 3682475"/>
                <a:gd name="connsiteY1" fmla="*/ 13 h 1362075"/>
                <a:gd name="connsiteX2" fmla="*/ 3682475 w 3682475"/>
                <a:gd name="connsiteY2" fmla="*/ 990422 h 1362075"/>
                <a:gd name="connsiteX3" fmla="*/ 1836807 w 3682475"/>
                <a:gd name="connsiteY3" fmla="*/ 1362075 h 1362075"/>
                <a:gd name="connsiteX4" fmla="*/ 0 w 3682475"/>
                <a:gd name="connsiteY4" fmla="*/ 968916 h 1362075"/>
                <a:gd name="connsiteX0" fmla="*/ 0 w 3682475"/>
                <a:gd name="connsiteY0" fmla="*/ 968916 h 1362075"/>
                <a:gd name="connsiteX1" fmla="*/ 1845085 w 3682475"/>
                <a:gd name="connsiteY1" fmla="*/ 13 h 1362075"/>
                <a:gd name="connsiteX2" fmla="*/ 3374966 w 3682475"/>
                <a:gd name="connsiteY2" fmla="*/ 1017756 h 1362075"/>
                <a:gd name="connsiteX0" fmla="*/ 0 w 3682475"/>
                <a:gd name="connsiteY0" fmla="*/ 997183 h 1390342"/>
                <a:gd name="connsiteX1" fmla="*/ 1845085 w 3682475"/>
                <a:gd name="connsiteY1" fmla="*/ 28280 h 1390342"/>
                <a:gd name="connsiteX2" fmla="*/ 3682475 w 3682475"/>
                <a:gd name="connsiteY2" fmla="*/ 1018689 h 1390342"/>
                <a:gd name="connsiteX3" fmla="*/ 1836807 w 3682475"/>
                <a:gd name="connsiteY3" fmla="*/ 1390342 h 1390342"/>
                <a:gd name="connsiteX4" fmla="*/ 0 w 3682475"/>
                <a:gd name="connsiteY4" fmla="*/ 997183 h 1390342"/>
                <a:gd name="connsiteX0" fmla="*/ 0 w 3682475"/>
                <a:gd name="connsiteY0" fmla="*/ 997183 h 1390342"/>
                <a:gd name="connsiteX1" fmla="*/ 1845085 w 3682475"/>
                <a:gd name="connsiteY1" fmla="*/ 28280 h 1390342"/>
                <a:gd name="connsiteX2" fmla="*/ 3374966 w 3682475"/>
                <a:gd name="connsiteY2" fmla="*/ 1046023 h 1390342"/>
                <a:gd name="connsiteX0" fmla="*/ 0 w 3484302"/>
                <a:gd name="connsiteY0" fmla="*/ 969207 h 1362366"/>
                <a:gd name="connsiteX1" fmla="*/ 1845085 w 3484302"/>
                <a:gd name="connsiteY1" fmla="*/ 304 h 1362366"/>
                <a:gd name="connsiteX2" fmla="*/ 3484302 w 3484302"/>
                <a:gd name="connsiteY2" fmla="*/ 1059049 h 1362366"/>
                <a:gd name="connsiteX3" fmla="*/ 1836807 w 3484302"/>
                <a:gd name="connsiteY3" fmla="*/ 1362366 h 1362366"/>
                <a:gd name="connsiteX4" fmla="*/ 0 w 3484302"/>
                <a:gd name="connsiteY4" fmla="*/ 969207 h 1362366"/>
                <a:gd name="connsiteX0" fmla="*/ 0 w 3484302"/>
                <a:gd name="connsiteY0" fmla="*/ 969207 h 1362366"/>
                <a:gd name="connsiteX1" fmla="*/ 1845085 w 3484302"/>
                <a:gd name="connsiteY1" fmla="*/ 304 h 1362366"/>
                <a:gd name="connsiteX2" fmla="*/ 3374966 w 3484302"/>
                <a:gd name="connsiteY2" fmla="*/ 1018047 h 1362366"/>
                <a:gd name="connsiteX0" fmla="*/ 287009 w 3771311"/>
                <a:gd name="connsiteY0" fmla="*/ 969207 h 1362366"/>
                <a:gd name="connsiteX1" fmla="*/ 2132094 w 3771311"/>
                <a:gd name="connsiteY1" fmla="*/ 304 h 1362366"/>
                <a:gd name="connsiteX2" fmla="*/ 3771311 w 3771311"/>
                <a:gd name="connsiteY2" fmla="*/ 1059049 h 1362366"/>
                <a:gd name="connsiteX3" fmla="*/ 2123816 w 3771311"/>
                <a:gd name="connsiteY3" fmla="*/ 1362366 h 1362366"/>
                <a:gd name="connsiteX4" fmla="*/ 287009 w 3771311"/>
                <a:gd name="connsiteY4" fmla="*/ 969207 h 1362366"/>
                <a:gd name="connsiteX0" fmla="*/ 0 w 3771311"/>
                <a:gd name="connsiteY0" fmla="*/ 1133212 h 1362366"/>
                <a:gd name="connsiteX1" fmla="*/ 2132094 w 3771311"/>
                <a:gd name="connsiteY1" fmla="*/ 304 h 1362366"/>
                <a:gd name="connsiteX2" fmla="*/ 3661975 w 3771311"/>
                <a:gd name="connsiteY2" fmla="*/ 1018047 h 1362366"/>
                <a:gd name="connsiteX0" fmla="*/ 287009 w 3771311"/>
                <a:gd name="connsiteY0" fmla="*/ 969207 h 1362366"/>
                <a:gd name="connsiteX1" fmla="*/ 2132094 w 3771311"/>
                <a:gd name="connsiteY1" fmla="*/ 304 h 1362366"/>
                <a:gd name="connsiteX2" fmla="*/ 3771311 w 3771311"/>
                <a:gd name="connsiteY2" fmla="*/ 1059049 h 1362366"/>
                <a:gd name="connsiteX3" fmla="*/ 2123816 w 3771311"/>
                <a:gd name="connsiteY3" fmla="*/ 1362366 h 1362366"/>
                <a:gd name="connsiteX4" fmla="*/ 287009 w 3771311"/>
                <a:gd name="connsiteY4" fmla="*/ 969207 h 1362366"/>
                <a:gd name="connsiteX0" fmla="*/ 0 w 3771311"/>
                <a:gd name="connsiteY0" fmla="*/ 1133212 h 1362366"/>
                <a:gd name="connsiteX1" fmla="*/ 2132094 w 3771311"/>
                <a:gd name="connsiteY1" fmla="*/ 304 h 1362366"/>
                <a:gd name="connsiteX2" fmla="*/ 3661975 w 3771311"/>
                <a:gd name="connsiteY2" fmla="*/ 1018047 h 13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311" h="1362366" stroke="0" extrusionOk="0">
                  <a:moveTo>
                    <a:pt x="287009" y="969207"/>
                  </a:moveTo>
                  <a:cubicBezTo>
                    <a:pt x="675035" y="525229"/>
                    <a:pt x="1551377" y="-14670"/>
                    <a:pt x="2132094" y="304"/>
                  </a:cubicBezTo>
                  <a:cubicBezTo>
                    <a:pt x="2712811" y="15278"/>
                    <a:pt x="3338029" y="608490"/>
                    <a:pt x="3771311" y="1059049"/>
                  </a:cubicBezTo>
                  <a:lnTo>
                    <a:pt x="2123816" y="1362366"/>
                  </a:lnTo>
                  <a:lnTo>
                    <a:pt x="287009" y="969207"/>
                  </a:lnTo>
                  <a:close/>
                </a:path>
                <a:path w="3771311" h="1362366" fill="none">
                  <a:moveTo>
                    <a:pt x="0" y="1133212"/>
                  </a:moveTo>
                  <a:cubicBezTo>
                    <a:pt x="388656" y="603719"/>
                    <a:pt x="1282792" y="-2298"/>
                    <a:pt x="2132094" y="304"/>
                  </a:cubicBezTo>
                  <a:cubicBezTo>
                    <a:pt x="2986952" y="2923"/>
                    <a:pt x="3278380" y="495641"/>
                    <a:pt x="3661975" y="1018047"/>
                  </a:cubicBezTo>
                </a:path>
              </a:pathLst>
            </a:cu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324048" y="3167837"/>
              <a:ext cx="2386018" cy="839324"/>
            </a:xfrm>
            <a:custGeom>
              <a:avLst/>
              <a:gdLst>
                <a:gd name="connsiteX0" fmla="*/ 0 w 2386123"/>
                <a:gd name="connsiteY0" fmla="*/ 185738 h 839325"/>
                <a:gd name="connsiteX1" fmla="*/ 100012 w 2386123"/>
                <a:gd name="connsiteY1" fmla="*/ 428625 h 839325"/>
                <a:gd name="connsiteX2" fmla="*/ 209550 w 2386123"/>
                <a:gd name="connsiteY2" fmla="*/ 490538 h 839325"/>
                <a:gd name="connsiteX3" fmla="*/ 257175 w 2386123"/>
                <a:gd name="connsiteY3" fmla="*/ 490538 h 839325"/>
                <a:gd name="connsiteX4" fmla="*/ 333375 w 2386123"/>
                <a:gd name="connsiteY4" fmla="*/ 461963 h 839325"/>
                <a:gd name="connsiteX5" fmla="*/ 338137 w 2386123"/>
                <a:gd name="connsiteY5" fmla="*/ 476250 h 839325"/>
                <a:gd name="connsiteX6" fmla="*/ 414337 w 2386123"/>
                <a:gd name="connsiteY6" fmla="*/ 690563 h 839325"/>
                <a:gd name="connsiteX7" fmla="*/ 547687 w 2386123"/>
                <a:gd name="connsiteY7" fmla="*/ 771525 h 839325"/>
                <a:gd name="connsiteX8" fmla="*/ 657225 w 2386123"/>
                <a:gd name="connsiteY8" fmla="*/ 757238 h 839325"/>
                <a:gd name="connsiteX9" fmla="*/ 709612 w 2386123"/>
                <a:gd name="connsiteY9" fmla="*/ 738188 h 839325"/>
                <a:gd name="connsiteX10" fmla="*/ 776287 w 2386123"/>
                <a:gd name="connsiteY10" fmla="*/ 676275 h 839325"/>
                <a:gd name="connsiteX11" fmla="*/ 852487 w 2386123"/>
                <a:gd name="connsiteY11" fmla="*/ 790575 h 839325"/>
                <a:gd name="connsiteX12" fmla="*/ 1019175 w 2386123"/>
                <a:gd name="connsiteY12" fmla="*/ 838200 h 839325"/>
                <a:gd name="connsiteX13" fmla="*/ 1109662 w 2386123"/>
                <a:gd name="connsiteY13" fmla="*/ 819150 h 839325"/>
                <a:gd name="connsiteX14" fmla="*/ 1190625 w 2386123"/>
                <a:gd name="connsiteY14" fmla="*/ 762000 h 839325"/>
                <a:gd name="connsiteX15" fmla="*/ 1204912 w 2386123"/>
                <a:gd name="connsiteY15" fmla="*/ 685800 h 839325"/>
                <a:gd name="connsiteX16" fmla="*/ 1281112 w 2386123"/>
                <a:gd name="connsiteY16" fmla="*/ 790575 h 839325"/>
                <a:gd name="connsiteX17" fmla="*/ 1414462 w 2386123"/>
                <a:gd name="connsiteY17" fmla="*/ 771525 h 839325"/>
                <a:gd name="connsiteX18" fmla="*/ 1585912 w 2386123"/>
                <a:gd name="connsiteY18" fmla="*/ 638175 h 839325"/>
                <a:gd name="connsiteX19" fmla="*/ 1633537 w 2386123"/>
                <a:gd name="connsiteY19" fmla="*/ 547688 h 839325"/>
                <a:gd name="connsiteX20" fmla="*/ 1709737 w 2386123"/>
                <a:gd name="connsiteY20" fmla="*/ 628650 h 839325"/>
                <a:gd name="connsiteX21" fmla="*/ 1947862 w 2386123"/>
                <a:gd name="connsiteY21" fmla="*/ 533400 h 839325"/>
                <a:gd name="connsiteX22" fmla="*/ 2024062 w 2386123"/>
                <a:gd name="connsiteY22" fmla="*/ 314325 h 839325"/>
                <a:gd name="connsiteX23" fmla="*/ 2024062 w 2386123"/>
                <a:gd name="connsiteY23" fmla="*/ 290513 h 839325"/>
                <a:gd name="connsiteX24" fmla="*/ 2138362 w 2386123"/>
                <a:gd name="connsiteY24" fmla="*/ 357188 h 839325"/>
                <a:gd name="connsiteX25" fmla="*/ 2266950 w 2386123"/>
                <a:gd name="connsiteY25" fmla="*/ 233363 h 839325"/>
                <a:gd name="connsiteX26" fmla="*/ 2366962 w 2386123"/>
                <a:gd name="connsiteY26" fmla="*/ 80963 h 839325"/>
                <a:gd name="connsiteX27" fmla="*/ 2386012 w 2386123"/>
                <a:gd name="connsiteY27" fmla="*/ 0 h 839325"/>
                <a:gd name="connsiteX0" fmla="*/ 0 w 2386123"/>
                <a:gd name="connsiteY0" fmla="*/ 185738 h 839325"/>
                <a:gd name="connsiteX1" fmla="*/ 100012 w 2386123"/>
                <a:gd name="connsiteY1" fmla="*/ 428625 h 839325"/>
                <a:gd name="connsiteX2" fmla="*/ 161925 w 2386123"/>
                <a:gd name="connsiteY2" fmla="*/ 481013 h 839325"/>
                <a:gd name="connsiteX3" fmla="*/ 257175 w 2386123"/>
                <a:gd name="connsiteY3" fmla="*/ 490538 h 839325"/>
                <a:gd name="connsiteX4" fmla="*/ 333375 w 2386123"/>
                <a:gd name="connsiteY4" fmla="*/ 461963 h 839325"/>
                <a:gd name="connsiteX5" fmla="*/ 338137 w 2386123"/>
                <a:gd name="connsiteY5" fmla="*/ 476250 h 839325"/>
                <a:gd name="connsiteX6" fmla="*/ 414337 w 2386123"/>
                <a:gd name="connsiteY6" fmla="*/ 690563 h 839325"/>
                <a:gd name="connsiteX7" fmla="*/ 547687 w 2386123"/>
                <a:gd name="connsiteY7" fmla="*/ 771525 h 839325"/>
                <a:gd name="connsiteX8" fmla="*/ 657225 w 2386123"/>
                <a:gd name="connsiteY8" fmla="*/ 757238 h 839325"/>
                <a:gd name="connsiteX9" fmla="*/ 709612 w 2386123"/>
                <a:gd name="connsiteY9" fmla="*/ 738188 h 839325"/>
                <a:gd name="connsiteX10" fmla="*/ 776287 w 2386123"/>
                <a:gd name="connsiteY10" fmla="*/ 676275 h 839325"/>
                <a:gd name="connsiteX11" fmla="*/ 852487 w 2386123"/>
                <a:gd name="connsiteY11" fmla="*/ 790575 h 839325"/>
                <a:gd name="connsiteX12" fmla="*/ 1019175 w 2386123"/>
                <a:gd name="connsiteY12" fmla="*/ 838200 h 839325"/>
                <a:gd name="connsiteX13" fmla="*/ 1109662 w 2386123"/>
                <a:gd name="connsiteY13" fmla="*/ 819150 h 839325"/>
                <a:gd name="connsiteX14" fmla="*/ 1190625 w 2386123"/>
                <a:gd name="connsiteY14" fmla="*/ 762000 h 839325"/>
                <a:gd name="connsiteX15" fmla="*/ 1204912 w 2386123"/>
                <a:gd name="connsiteY15" fmla="*/ 685800 h 839325"/>
                <a:gd name="connsiteX16" fmla="*/ 1281112 w 2386123"/>
                <a:gd name="connsiteY16" fmla="*/ 790575 h 839325"/>
                <a:gd name="connsiteX17" fmla="*/ 1414462 w 2386123"/>
                <a:gd name="connsiteY17" fmla="*/ 771525 h 839325"/>
                <a:gd name="connsiteX18" fmla="*/ 1585912 w 2386123"/>
                <a:gd name="connsiteY18" fmla="*/ 638175 h 839325"/>
                <a:gd name="connsiteX19" fmla="*/ 1633537 w 2386123"/>
                <a:gd name="connsiteY19" fmla="*/ 547688 h 839325"/>
                <a:gd name="connsiteX20" fmla="*/ 1709737 w 2386123"/>
                <a:gd name="connsiteY20" fmla="*/ 628650 h 839325"/>
                <a:gd name="connsiteX21" fmla="*/ 1947862 w 2386123"/>
                <a:gd name="connsiteY21" fmla="*/ 533400 h 839325"/>
                <a:gd name="connsiteX22" fmla="*/ 2024062 w 2386123"/>
                <a:gd name="connsiteY22" fmla="*/ 314325 h 839325"/>
                <a:gd name="connsiteX23" fmla="*/ 2024062 w 2386123"/>
                <a:gd name="connsiteY23" fmla="*/ 290513 h 839325"/>
                <a:gd name="connsiteX24" fmla="*/ 2138362 w 2386123"/>
                <a:gd name="connsiteY24" fmla="*/ 357188 h 839325"/>
                <a:gd name="connsiteX25" fmla="*/ 2266950 w 2386123"/>
                <a:gd name="connsiteY25" fmla="*/ 233363 h 839325"/>
                <a:gd name="connsiteX26" fmla="*/ 2366962 w 2386123"/>
                <a:gd name="connsiteY26" fmla="*/ 80963 h 839325"/>
                <a:gd name="connsiteX27" fmla="*/ 2386012 w 2386123"/>
                <a:gd name="connsiteY27" fmla="*/ 0 h 839325"/>
                <a:gd name="connsiteX0" fmla="*/ 0 w 2386123"/>
                <a:gd name="connsiteY0" fmla="*/ 185738 h 839325"/>
                <a:gd name="connsiteX1" fmla="*/ 100012 w 2386123"/>
                <a:gd name="connsiteY1" fmla="*/ 428625 h 839325"/>
                <a:gd name="connsiteX2" fmla="*/ 161925 w 2386123"/>
                <a:gd name="connsiteY2" fmla="*/ 481013 h 839325"/>
                <a:gd name="connsiteX3" fmla="*/ 257175 w 2386123"/>
                <a:gd name="connsiteY3" fmla="*/ 490538 h 839325"/>
                <a:gd name="connsiteX4" fmla="*/ 333375 w 2386123"/>
                <a:gd name="connsiteY4" fmla="*/ 461963 h 839325"/>
                <a:gd name="connsiteX5" fmla="*/ 338137 w 2386123"/>
                <a:gd name="connsiteY5" fmla="*/ 476250 h 839325"/>
                <a:gd name="connsiteX6" fmla="*/ 414337 w 2386123"/>
                <a:gd name="connsiteY6" fmla="*/ 690563 h 839325"/>
                <a:gd name="connsiteX7" fmla="*/ 547687 w 2386123"/>
                <a:gd name="connsiteY7" fmla="*/ 771525 h 839325"/>
                <a:gd name="connsiteX8" fmla="*/ 633412 w 2386123"/>
                <a:gd name="connsiteY8" fmla="*/ 762000 h 839325"/>
                <a:gd name="connsiteX9" fmla="*/ 709612 w 2386123"/>
                <a:gd name="connsiteY9" fmla="*/ 738188 h 839325"/>
                <a:gd name="connsiteX10" fmla="*/ 776287 w 2386123"/>
                <a:gd name="connsiteY10" fmla="*/ 676275 h 839325"/>
                <a:gd name="connsiteX11" fmla="*/ 852487 w 2386123"/>
                <a:gd name="connsiteY11" fmla="*/ 790575 h 839325"/>
                <a:gd name="connsiteX12" fmla="*/ 1019175 w 2386123"/>
                <a:gd name="connsiteY12" fmla="*/ 838200 h 839325"/>
                <a:gd name="connsiteX13" fmla="*/ 1109662 w 2386123"/>
                <a:gd name="connsiteY13" fmla="*/ 819150 h 839325"/>
                <a:gd name="connsiteX14" fmla="*/ 1190625 w 2386123"/>
                <a:gd name="connsiteY14" fmla="*/ 762000 h 839325"/>
                <a:gd name="connsiteX15" fmla="*/ 1204912 w 2386123"/>
                <a:gd name="connsiteY15" fmla="*/ 685800 h 839325"/>
                <a:gd name="connsiteX16" fmla="*/ 1281112 w 2386123"/>
                <a:gd name="connsiteY16" fmla="*/ 790575 h 839325"/>
                <a:gd name="connsiteX17" fmla="*/ 1414462 w 2386123"/>
                <a:gd name="connsiteY17" fmla="*/ 771525 h 839325"/>
                <a:gd name="connsiteX18" fmla="*/ 1585912 w 2386123"/>
                <a:gd name="connsiteY18" fmla="*/ 638175 h 839325"/>
                <a:gd name="connsiteX19" fmla="*/ 1633537 w 2386123"/>
                <a:gd name="connsiteY19" fmla="*/ 547688 h 839325"/>
                <a:gd name="connsiteX20" fmla="*/ 1709737 w 2386123"/>
                <a:gd name="connsiteY20" fmla="*/ 628650 h 839325"/>
                <a:gd name="connsiteX21" fmla="*/ 1947862 w 2386123"/>
                <a:gd name="connsiteY21" fmla="*/ 533400 h 839325"/>
                <a:gd name="connsiteX22" fmla="*/ 2024062 w 2386123"/>
                <a:gd name="connsiteY22" fmla="*/ 314325 h 839325"/>
                <a:gd name="connsiteX23" fmla="*/ 2024062 w 2386123"/>
                <a:gd name="connsiteY23" fmla="*/ 290513 h 839325"/>
                <a:gd name="connsiteX24" fmla="*/ 2138362 w 2386123"/>
                <a:gd name="connsiteY24" fmla="*/ 357188 h 839325"/>
                <a:gd name="connsiteX25" fmla="*/ 2266950 w 2386123"/>
                <a:gd name="connsiteY25" fmla="*/ 233363 h 839325"/>
                <a:gd name="connsiteX26" fmla="*/ 2366962 w 2386123"/>
                <a:gd name="connsiteY26" fmla="*/ 80963 h 839325"/>
                <a:gd name="connsiteX27" fmla="*/ 2386012 w 2386123"/>
                <a:gd name="connsiteY27" fmla="*/ 0 h 839325"/>
                <a:gd name="connsiteX0" fmla="*/ 0 w 2386123"/>
                <a:gd name="connsiteY0" fmla="*/ 185738 h 839325"/>
                <a:gd name="connsiteX1" fmla="*/ 100012 w 2386123"/>
                <a:gd name="connsiteY1" fmla="*/ 428625 h 839325"/>
                <a:gd name="connsiteX2" fmla="*/ 161925 w 2386123"/>
                <a:gd name="connsiteY2" fmla="*/ 481013 h 839325"/>
                <a:gd name="connsiteX3" fmla="*/ 257175 w 2386123"/>
                <a:gd name="connsiteY3" fmla="*/ 490538 h 839325"/>
                <a:gd name="connsiteX4" fmla="*/ 333375 w 2386123"/>
                <a:gd name="connsiteY4" fmla="*/ 461963 h 839325"/>
                <a:gd name="connsiteX5" fmla="*/ 338137 w 2386123"/>
                <a:gd name="connsiteY5" fmla="*/ 476250 h 839325"/>
                <a:gd name="connsiteX6" fmla="*/ 414337 w 2386123"/>
                <a:gd name="connsiteY6" fmla="*/ 690563 h 839325"/>
                <a:gd name="connsiteX7" fmla="*/ 547687 w 2386123"/>
                <a:gd name="connsiteY7" fmla="*/ 771525 h 839325"/>
                <a:gd name="connsiteX8" fmla="*/ 633412 w 2386123"/>
                <a:gd name="connsiteY8" fmla="*/ 762000 h 839325"/>
                <a:gd name="connsiteX9" fmla="*/ 714374 w 2386123"/>
                <a:gd name="connsiteY9" fmla="*/ 709613 h 839325"/>
                <a:gd name="connsiteX10" fmla="*/ 776287 w 2386123"/>
                <a:gd name="connsiteY10" fmla="*/ 676275 h 839325"/>
                <a:gd name="connsiteX11" fmla="*/ 852487 w 2386123"/>
                <a:gd name="connsiteY11" fmla="*/ 790575 h 839325"/>
                <a:gd name="connsiteX12" fmla="*/ 1019175 w 2386123"/>
                <a:gd name="connsiteY12" fmla="*/ 838200 h 839325"/>
                <a:gd name="connsiteX13" fmla="*/ 1109662 w 2386123"/>
                <a:gd name="connsiteY13" fmla="*/ 819150 h 839325"/>
                <a:gd name="connsiteX14" fmla="*/ 1190625 w 2386123"/>
                <a:gd name="connsiteY14" fmla="*/ 762000 h 839325"/>
                <a:gd name="connsiteX15" fmla="*/ 1204912 w 2386123"/>
                <a:gd name="connsiteY15" fmla="*/ 685800 h 839325"/>
                <a:gd name="connsiteX16" fmla="*/ 1281112 w 2386123"/>
                <a:gd name="connsiteY16" fmla="*/ 790575 h 839325"/>
                <a:gd name="connsiteX17" fmla="*/ 1414462 w 2386123"/>
                <a:gd name="connsiteY17" fmla="*/ 771525 h 839325"/>
                <a:gd name="connsiteX18" fmla="*/ 1585912 w 2386123"/>
                <a:gd name="connsiteY18" fmla="*/ 638175 h 839325"/>
                <a:gd name="connsiteX19" fmla="*/ 1633537 w 2386123"/>
                <a:gd name="connsiteY19" fmla="*/ 547688 h 839325"/>
                <a:gd name="connsiteX20" fmla="*/ 1709737 w 2386123"/>
                <a:gd name="connsiteY20" fmla="*/ 628650 h 839325"/>
                <a:gd name="connsiteX21" fmla="*/ 1947862 w 2386123"/>
                <a:gd name="connsiteY21" fmla="*/ 533400 h 839325"/>
                <a:gd name="connsiteX22" fmla="*/ 2024062 w 2386123"/>
                <a:gd name="connsiteY22" fmla="*/ 314325 h 839325"/>
                <a:gd name="connsiteX23" fmla="*/ 2024062 w 2386123"/>
                <a:gd name="connsiteY23" fmla="*/ 290513 h 839325"/>
                <a:gd name="connsiteX24" fmla="*/ 2138362 w 2386123"/>
                <a:gd name="connsiteY24" fmla="*/ 357188 h 839325"/>
                <a:gd name="connsiteX25" fmla="*/ 2266950 w 2386123"/>
                <a:gd name="connsiteY25" fmla="*/ 233363 h 839325"/>
                <a:gd name="connsiteX26" fmla="*/ 2366962 w 2386123"/>
                <a:gd name="connsiteY26" fmla="*/ 80963 h 839325"/>
                <a:gd name="connsiteX27" fmla="*/ 2386012 w 2386123"/>
                <a:gd name="connsiteY27" fmla="*/ 0 h 839325"/>
                <a:gd name="connsiteX0" fmla="*/ 0 w 2386123"/>
                <a:gd name="connsiteY0" fmla="*/ 185738 h 839325"/>
                <a:gd name="connsiteX1" fmla="*/ 100012 w 2386123"/>
                <a:gd name="connsiteY1" fmla="*/ 428625 h 839325"/>
                <a:gd name="connsiteX2" fmla="*/ 161925 w 2386123"/>
                <a:gd name="connsiteY2" fmla="*/ 481013 h 839325"/>
                <a:gd name="connsiteX3" fmla="*/ 257175 w 2386123"/>
                <a:gd name="connsiteY3" fmla="*/ 490538 h 839325"/>
                <a:gd name="connsiteX4" fmla="*/ 333375 w 2386123"/>
                <a:gd name="connsiteY4" fmla="*/ 461963 h 839325"/>
                <a:gd name="connsiteX5" fmla="*/ 338137 w 2386123"/>
                <a:gd name="connsiteY5" fmla="*/ 476250 h 839325"/>
                <a:gd name="connsiteX6" fmla="*/ 414337 w 2386123"/>
                <a:gd name="connsiteY6" fmla="*/ 690563 h 839325"/>
                <a:gd name="connsiteX7" fmla="*/ 547687 w 2386123"/>
                <a:gd name="connsiteY7" fmla="*/ 771525 h 839325"/>
                <a:gd name="connsiteX8" fmla="*/ 633412 w 2386123"/>
                <a:gd name="connsiteY8" fmla="*/ 762000 h 839325"/>
                <a:gd name="connsiteX9" fmla="*/ 714374 w 2386123"/>
                <a:gd name="connsiteY9" fmla="*/ 709613 h 839325"/>
                <a:gd name="connsiteX10" fmla="*/ 776287 w 2386123"/>
                <a:gd name="connsiteY10" fmla="*/ 676275 h 839325"/>
                <a:gd name="connsiteX11" fmla="*/ 852487 w 2386123"/>
                <a:gd name="connsiteY11" fmla="*/ 790575 h 839325"/>
                <a:gd name="connsiteX12" fmla="*/ 1019175 w 2386123"/>
                <a:gd name="connsiteY12" fmla="*/ 838200 h 839325"/>
                <a:gd name="connsiteX13" fmla="*/ 1109662 w 2386123"/>
                <a:gd name="connsiteY13" fmla="*/ 819150 h 839325"/>
                <a:gd name="connsiteX14" fmla="*/ 1190625 w 2386123"/>
                <a:gd name="connsiteY14" fmla="*/ 762000 h 839325"/>
                <a:gd name="connsiteX15" fmla="*/ 1204912 w 2386123"/>
                <a:gd name="connsiteY15" fmla="*/ 685800 h 839325"/>
                <a:gd name="connsiteX16" fmla="*/ 1314449 w 2386123"/>
                <a:gd name="connsiteY16" fmla="*/ 766762 h 839325"/>
                <a:gd name="connsiteX17" fmla="*/ 1414462 w 2386123"/>
                <a:gd name="connsiteY17" fmla="*/ 771525 h 839325"/>
                <a:gd name="connsiteX18" fmla="*/ 1585912 w 2386123"/>
                <a:gd name="connsiteY18" fmla="*/ 638175 h 839325"/>
                <a:gd name="connsiteX19" fmla="*/ 1633537 w 2386123"/>
                <a:gd name="connsiteY19" fmla="*/ 547688 h 839325"/>
                <a:gd name="connsiteX20" fmla="*/ 1709737 w 2386123"/>
                <a:gd name="connsiteY20" fmla="*/ 628650 h 839325"/>
                <a:gd name="connsiteX21" fmla="*/ 1947862 w 2386123"/>
                <a:gd name="connsiteY21" fmla="*/ 533400 h 839325"/>
                <a:gd name="connsiteX22" fmla="*/ 2024062 w 2386123"/>
                <a:gd name="connsiteY22" fmla="*/ 314325 h 839325"/>
                <a:gd name="connsiteX23" fmla="*/ 2024062 w 2386123"/>
                <a:gd name="connsiteY23" fmla="*/ 290513 h 839325"/>
                <a:gd name="connsiteX24" fmla="*/ 2138362 w 2386123"/>
                <a:gd name="connsiteY24" fmla="*/ 357188 h 839325"/>
                <a:gd name="connsiteX25" fmla="*/ 2266950 w 2386123"/>
                <a:gd name="connsiteY25" fmla="*/ 233363 h 839325"/>
                <a:gd name="connsiteX26" fmla="*/ 2366962 w 2386123"/>
                <a:gd name="connsiteY26" fmla="*/ 80963 h 839325"/>
                <a:gd name="connsiteX27" fmla="*/ 2386012 w 2386123"/>
                <a:gd name="connsiteY27" fmla="*/ 0 h 839325"/>
                <a:gd name="connsiteX0" fmla="*/ 0 w 2386123"/>
                <a:gd name="connsiteY0" fmla="*/ 185738 h 839325"/>
                <a:gd name="connsiteX1" fmla="*/ 100012 w 2386123"/>
                <a:gd name="connsiteY1" fmla="*/ 428625 h 839325"/>
                <a:gd name="connsiteX2" fmla="*/ 161925 w 2386123"/>
                <a:gd name="connsiteY2" fmla="*/ 481013 h 839325"/>
                <a:gd name="connsiteX3" fmla="*/ 257175 w 2386123"/>
                <a:gd name="connsiteY3" fmla="*/ 490538 h 839325"/>
                <a:gd name="connsiteX4" fmla="*/ 333375 w 2386123"/>
                <a:gd name="connsiteY4" fmla="*/ 461963 h 839325"/>
                <a:gd name="connsiteX5" fmla="*/ 338137 w 2386123"/>
                <a:gd name="connsiteY5" fmla="*/ 476250 h 839325"/>
                <a:gd name="connsiteX6" fmla="*/ 414337 w 2386123"/>
                <a:gd name="connsiteY6" fmla="*/ 690563 h 839325"/>
                <a:gd name="connsiteX7" fmla="*/ 547687 w 2386123"/>
                <a:gd name="connsiteY7" fmla="*/ 771525 h 839325"/>
                <a:gd name="connsiteX8" fmla="*/ 633412 w 2386123"/>
                <a:gd name="connsiteY8" fmla="*/ 762000 h 839325"/>
                <a:gd name="connsiteX9" fmla="*/ 714374 w 2386123"/>
                <a:gd name="connsiteY9" fmla="*/ 709613 h 839325"/>
                <a:gd name="connsiteX10" fmla="*/ 776287 w 2386123"/>
                <a:gd name="connsiteY10" fmla="*/ 676275 h 839325"/>
                <a:gd name="connsiteX11" fmla="*/ 852487 w 2386123"/>
                <a:gd name="connsiteY11" fmla="*/ 790575 h 839325"/>
                <a:gd name="connsiteX12" fmla="*/ 1019175 w 2386123"/>
                <a:gd name="connsiteY12" fmla="*/ 838200 h 839325"/>
                <a:gd name="connsiteX13" fmla="*/ 1109662 w 2386123"/>
                <a:gd name="connsiteY13" fmla="*/ 819150 h 839325"/>
                <a:gd name="connsiteX14" fmla="*/ 1190625 w 2386123"/>
                <a:gd name="connsiteY14" fmla="*/ 762000 h 839325"/>
                <a:gd name="connsiteX15" fmla="*/ 1204912 w 2386123"/>
                <a:gd name="connsiteY15" fmla="*/ 685800 h 839325"/>
                <a:gd name="connsiteX16" fmla="*/ 1314449 w 2386123"/>
                <a:gd name="connsiteY16" fmla="*/ 766762 h 839325"/>
                <a:gd name="connsiteX17" fmla="*/ 1495424 w 2386123"/>
                <a:gd name="connsiteY17" fmla="*/ 728662 h 839325"/>
                <a:gd name="connsiteX18" fmla="*/ 1585912 w 2386123"/>
                <a:gd name="connsiteY18" fmla="*/ 638175 h 839325"/>
                <a:gd name="connsiteX19" fmla="*/ 1633537 w 2386123"/>
                <a:gd name="connsiteY19" fmla="*/ 547688 h 839325"/>
                <a:gd name="connsiteX20" fmla="*/ 1709737 w 2386123"/>
                <a:gd name="connsiteY20" fmla="*/ 628650 h 839325"/>
                <a:gd name="connsiteX21" fmla="*/ 1947862 w 2386123"/>
                <a:gd name="connsiteY21" fmla="*/ 533400 h 839325"/>
                <a:gd name="connsiteX22" fmla="*/ 2024062 w 2386123"/>
                <a:gd name="connsiteY22" fmla="*/ 314325 h 839325"/>
                <a:gd name="connsiteX23" fmla="*/ 2024062 w 2386123"/>
                <a:gd name="connsiteY23" fmla="*/ 290513 h 839325"/>
                <a:gd name="connsiteX24" fmla="*/ 2138362 w 2386123"/>
                <a:gd name="connsiteY24" fmla="*/ 357188 h 839325"/>
                <a:gd name="connsiteX25" fmla="*/ 2266950 w 2386123"/>
                <a:gd name="connsiteY25" fmla="*/ 233363 h 839325"/>
                <a:gd name="connsiteX26" fmla="*/ 2366962 w 2386123"/>
                <a:gd name="connsiteY26" fmla="*/ 80963 h 839325"/>
                <a:gd name="connsiteX27" fmla="*/ 2386012 w 2386123"/>
                <a:gd name="connsiteY27" fmla="*/ 0 h 839325"/>
                <a:gd name="connsiteX0" fmla="*/ 0 w 2386123"/>
                <a:gd name="connsiteY0" fmla="*/ 185738 h 839325"/>
                <a:gd name="connsiteX1" fmla="*/ 100012 w 2386123"/>
                <a:gd name="connsiteY1" fmla="*/ 428625 h 839325"/>
                <a:gd name="connsiteX2" fmla="*/ 161925 w 2386123"/>
                <a:gd name="connsiteY2" fmla="*/ 481013 h 839325"/>
                <a:gd name="connsiteX3" fmla="*/ 257175 w 2386123"/>
                <a:gd name="connsiteY3" fmla="*/ 490538 h 839325"/>
                <a:gd name="connsiteX4" fmla="*/ 333375 w 2386123"/>
                <a:gd name="connsiteY4" fmla="*/ 461963 h 839325"/>
                <a:gd name="connsiteX5" fmla="*/ 338137 w 2386123"/>
                <a:gd name="connsiteY5" fmla="*/ 476250 h 839325"/>
                <a:gd name="connsiteX6" fmla="*/ 414337 w 2386123"/>
                <a:gd name="connsiteY6" fmla="*/ 690563 h 839325"/>
                <a:gd name="connsiteX7" fmla="*/ 547687 w 2386123"/>
                <a:gd name="connsiteY7" fmla="*/ 771525 h 839325"/>
                <a:gd name="connsiteX8" fmla="*/ 633412 w 2386123"/>
                <a:gd name="connsiteY8" fmla="*/ 762000 h 839325"/>
                <a:gd name="connsiteX9" fmla="*/ 714374 w 2386123"/>
                <a:gd name="connsiteY9" fmla="*/ 709613 h 839325"/>
                <a:gd name="connsiteX10" fmla="*/ 776287 w 2386123"/>
                <a:gd name="connsiteY10" fmla="*/ 676275 h 839325"/>
                <a:gd name="connsiteX11" fmla="*/ 852487 w 2386123"/>
                <a:gd name="connsiteY11" fmla="*/ 790575 h 839325"/>
                <a:gd name="connsiteX12" fmla="*/ 1019175 w 2386123"/>
                <a:gd name="connsiteY12" fmla="*/ 838200 h 839325"/>
                <a:gd name="connsiteX13" fmla="*/ 1109662 w 2386123"/>
                <a:gd name="connsiteY13" fmla="*/ 819150 h 839325"/>
                <a:gd name="connsiteX14" fmla="*/ 1190625 w 2386123"/>
                <a:gd name="connsiteY14" fmla="*/ 762000 h 839325"/>
                <a:gd name="connsiteX15" fmla="*/ 1204912 w 2386123"/>
                <a:gd name="connsiteY15" fmla="*/ 685800 h 839325"/>
                <a:gd name="connsiteX16" fmla="*/ 1314449 w 2386123"/>
                <a:gd name="connsiteY16" fmla="*/ 766762 h 839325"/>
                <a:gd name="connsiteX17" fmla="*/ 1495424 w 2386123"/>
                <a:gd name="connsiteY17" fmla="*/ 728662 h 839325"/>
                <a:gd name="connsiteX18" fmla="*/ 1571624 w 2386123"/>
                <a:gd name="connsiteY18" fmla="*/ 628650 h 839325"/>
                <a:gd name="connsiteX19" fmla="*/ 1633537 w 2386123"/>
                <a:gd name="connsiteY19" fmla="*/ 547688 h 839325"/>
                <a:gd name="connsiteX20" fmla="*/ 1709737 w 2386123"/>
                <a:gd name="connsiteY20" fmla="*/ 628650 h 839325"/>
                <a:gd name="connsiteX21" fmla="*/ 1947862 w 2386123"/>
                <a:gd name="connsiteY21" fmla="*/ 533400 h 839325"/>
                <a:gd name="connsiteX22" fmla="*/ 2024062 w 2386123"/>
                <a:gd name="connsiteY22" fmla="*/ 314325 h 839325"/>
                <a:gd name="connsiteX23" fmla="*/ 2024062 w 2386123"/>
                <a:gd name="connsiteY23" fmla="*/ 290513 h 839325"/>
                <a:gd name="connsiteX24" fmla="*/ 2138362 w 2386123"/>
                <a:gd name="connsiteY24" fmla="*/ 357188 h 839325"/>
                <a:gd name="connsiteX25" fmla="*/ 2266950 w 2386123"/>
                <a:gd name="connsiteY25" fmla="*/ 233363 h 839325"/>
                <a:gd name="connsiteX26" fmla="*/ 2366962 w 2386123"/>
                <a:gd name="connsiteY26" fmla="*/ 80963 h 839325"/>
                <a:gd name="connsiteX27" fmla="*/ 2386012 w 2386123"/>
                <a:gd name="connsiteY27" fmla="*/ 0 h 839325"/>
                <a:gd name="connsiteX0" fmla="*/ 0 w 2386123"/>
                <a:gd name="connsiteY0" fmla="*/ 185738 h 839325"/>
                <a:gd name="connsiteX1" fmla="*/ 100012 w 2386123"/>
                <a:gd name="connsiteY1" fmla="*/ 428625 h 839325"/>
                <a:gd name="connsiteX2" fmla="*/ 161925 w 2386123"/>
                <a:gd name="connsiteY2" fmla="*/ 481013 h 839325"/>
                <a:gd name="connsiteX3" fmla="*/ 257175 w 2386123"/>
                <a:gd name="connsiteY3" fmla="*/ 490538 h 839325"/>
                <a:gd name="connsiteX4" fmla="*/ 333375 w 2386123"/>
                <a:gd name="connsiteY4" fmla="*/ 461963 h 839325"/>
                <a:gd name="connsiteX5" fmla="*/ 338137 w 2386123"/>
                <a:gd name="connsiteY5" fmla="*/ 476250 h 839325"/>
                <a:gd name="connsiteX6" fmla="*/ 414337 w 2386123"/>
                <a:gd name="connsiteY6" fmla="*/ 690563 h 839325"/>
                <a:gd name="connsiteX7" fmla="*/ 547687 w 2386123"/>
                <a:gd name="connsiteY7" fmla="*/ 771525 h 839325"/>
                <a:gd name="connsiteX8" fmla="*/ 633412 w 2386123"/>
                <a:gd name="connsiteY8" fmla="*/ 762000 h 839325"/>
                <a:gd name="connsiteX9" fmla="*/ 714374 w 2386123"/>
                <a:gd name="connsiteY9" fmla="*/ 709613 h 839325"/>
                <a:gd name="connsiteX10" fmla="*/ 776287 w 2386123"/>
                <a:gd name="connsiteY10" fmla="*/ 676275 h 839325"/>
                <a:gd name="connsiteX11" fmla="*/ 852487 w 2386123"/>
                <a:gd name="connsiteY11" fmla="*/ 790575 h 839325"/>
                <a:gd name="connsiteX12" fmla="*/ 1019175 w 2386123"/>
                <a:gd name="connsiteY12" fmla="*/ 838200 h 839325"/>
                <a:gd name="connsiteX13" fmla="*/ 1109662 w 2386123"/>
                <a:gd name="connsiteY13" fmla="*/ 819150 h 839325"/>
                <a:gd name="connsiteX14" fmla="*/ 1190625 w 2386123"/>
                <a:gd name="connsiteY14" fmla="*/ 762000 h 839325"/>
                <a:gd name="connsiteX15" fmla="*/ 1204912 w 2386123"/>
                <a:gd name="connsiteY15" fmla="*/ 685800 h 839325"/>
                <a:gd name="connsiteX16" fmla="*/ 1314449 w 2386123"/>
                <a:gd name="connsiteY16" fmla="*/ 766762 h 839325"/>
                <a:gd name="connsiteX17" fmla="*/ 1495424 w 2386123"/>
                <a:gd name="connsiteY17" fmla="*/ 728662 h 839325"/>
                <a:gd name="connsiteX18" fmla="*/ 1571624 w 2386123"/>
                <a:gd name="connsiteY18" fmla="*/ 628650 h 839325"/>
                <a:gd name="connsiteX19" fmla="*/ 1614487 w 2386123"/>
                <a:gd name="connsiteY19" fmla="*/ 538163 h 839325"/>
                <a:gd name="connsiteX20" fmla="*/ 1709737 w 2386123"/>
                <a:gd name="connsiteY20" fmla="*/ 628650 h 839325"/>
                <a:gd name="connsiteX21" fmla="*/ 1947862 w 2386123"/>
                <a:gd name="connsiteY21" fmla="*/ 533400 h 839325"/>
                <a:gd name="connsiteX22" fmla="*/ 2024062 w 2386123"/>
                <a:gd name="connsiteY22" fmla="*/ 314325 h 839325"/>
                <a:gd name="connsiteX23" fmla="*/ 2024062 w 2386123"/>
                <a:gd name="connsiteY23" fmla="*/ 290513 h 839325"/>
                <a:gd name="connsiteX24" fmla="*/ 2138362 w 2386123"/>
                <a:gd name="connsiteY24" fmla="*/ 357188 h 839325"/>
                <a:gd name="connsiteX25" fmla="*/ 2266950 w 2386123"/>
                <a:gd name="connsiteY25" fmla="*/ 233363 h 839325"/>
                <a:gd name="connsiteX26" fmla="*/ 2366962 w 2386123"/>
                <a:gd name="connsiteY26" fmla="*/ 80963 h 839325"/>
                <a:gd name="connsiteX27" fmla="*/ 2386012 w 2386123"/>
                <a:gd name="connsiteY27" fmla="*/ 0 h 839325"/>
                <a:gd name="connsiteX0" fmla="*/ 0 w 2386123"/>
                <a:gd name="connsiteY0" fmla="*/ 185738 h 839325"/>
                <a:gd name="connsiteX1" fmla="*/ 100012 w 2386123"/>
                <a:gd name="connsiteY1" fmla="*/ 428625 h 839325"/>
                <a:gd name="connsiteX2" fmla="*/ 161925 w 2386123"/>
                <a:gd name="connsiteY2" fmla="*/ 481013 h 839325"/>
                <a:gd name="connsiteX3" fmla="*/ 257175 w 2386123"/>
                <a:gd name="connsiteY3" fmla="*/ 490538 h 839325"/>
                <a:gd name="connsiteX4" fmla="*/ 333375 w 2386123"/>
                <a:gd name="connsiteY4" fmla="*/ 461963 h 839325"/>
                <a:gd name="connsiteX5" fmla="*/ 338137 w 2386123"/>
                <a:gd name="connsiteY5" fmla="*/ 476250 h 839325"/>
                <a:gd name="connsiteX6" fmla="*/ 414337 w 2386123"/>
                <a:gd name="connsiteY6" fmla="*/ 690563 h 839325"/>
                <a:gd name="connsiteX7" fmla="*/ 547687 w 2386123"/>
                <a:gd name="connsiteY7" fmla="*/ 771525 h 839325"/>
                <a:gd name="connsiteX8" fmla="*/ 633412 w 2386123"/>
                <a:gd name="connsiteY8" fmla="*/ 762000 h 839325"/>
                <a:gd name="connsiteX9" fmla="*/ 714374 w 2386123"/>
                <a:gd name="connsiteY9" fmla="*/ 709613 h 839325"/>
                <a:gd name="connsiteX10" fmla="*/ 776287 w 2386123"/>
                <a:gd name="connsiteY10" fmla="*/ 676275 h 839325"/>
                <a:gd name="connsiteX11" fmla="*/ 852487 w 2386123"/>
                <a:gd name="connsiteY11" fmla="*/ 790575 h 839325"/>
                <a:gd name="connsiteX12" fmla="*/ 1019175 w 2386123"/>
                <a:gd name="connsiteY12" fmla="*/ 838200 h 839325"/>
                <a:gd name="connsiteX13" fmla="*/ 1109662 w 2386123"/>
                <a:gd name="connsiteY13" fmla="*/ 819150 h 839325"/>
                <a:gd name="connsiteX14" fmla="*/ 1190625 w 2386123"/>
                <a:gd name="connsiteY14" fmla="*/ 762000 h 839325"/>
                <a:gd name="connsiteX15" fmla="*/ 1204912 w 2386123"/>
                <a:gd name="connsiteY15" fmla="*/ 685800 h 839325"/>
                <a:gd name="connsiteX16" fmla="*/ 1314449 w 2386123"/>
                <a:gd name="connsiteY16" fmla="*/ 766762 h 839325"/>
                <a:gd name="connsiteX17" fmla="*/ 1495424 w 2386123"/>
                <a:gd name="connsiteY17" fmla="*/ 728662 h 839325"/>
                <a:gd name="connsiteX18" fmla="*/ 1571624 w 2386123"/>
                <a:gd name="connsiteY18" fmla="*/ 628650 h 839325"/>
                <a:gd name="connsiteX19" fmla="*/ 1614487 w 2386123"/>
                <a:gd name="connsiteY19" fmla="*/ 538163 h 839325"/>
                <a:gd name="connsiteX20" fmla="*/ 1728787 w 2386123"/>
                <a:gd name="connsiteY20" fmla="*/ 614363 h 839325"/>
                <a:gd name="connsiteX21" fmla="*/ 1947862 w 2386123"/>
                <a:gd name="connsiteY21" fmla="*/ 533400 h 839325"/>
                <a:gd name="connsiteX22" fmla="*/ 2024062 w 2386123"/>
                <a:gd name="connsiteY22" fmla="*/ 314325 h 839325"/>
                <a:gd name="connsiteX23" fmla="*/ 2024062 w 2386123"/>
                <a:gd name="connsiteY23" fmla="*/ 290513 h 839325"/>
                <a:gd name="connsiteX24" fmla="*/ 2138362 w 2386123"/>
                <a:gd name="connsiteY24" fmla="*/ 357188 h 839325"/>
                <a:gd name="connsiteX25" fmla="*/ 2266950 w 2386123"/>
                <a:gd name="connsiteY25" fmla="*/ 233363 h 839325"/>
                <a:gd name="connsiteX26" fmla="*/ 2366962 w 2386123"/>
                <a:gd name="connsiteY26" fmla="*/ 80963 h 839325"/>
                <a:gd name="connsiteX27" fmla="*/ 2386012 w 2386123"/>
                <a:gd name="connsiteY27" fmla="*/ 0 h 839325"/>
                <a:gd name="connsiteX0" fmla="*/ 0 w 2386123"/>
                <a:gd name="connsiteY0" fmla="*/ 185738 h 839325"/>
                <a:gd name="connsiteX1" fmla="*/ 100012 w 2386123"/>
                <a:gd name="connsiteY1" fmla="*/ 428625 h 839325"/>
                <a:gd name="connsiteX2" fmla="*/ 161925 w 2386123"/>
                <a:gd name="connsiteY2" fmla="*/ 481013 h 839325"/>
                <a:gd name="connsiteX3" fmla="*/ 257175 w 2386123"/>
                <a:gd name="connsiteY3" fmla="*/ 490538 h 839325"/>
                <a:gd name="connsiteX4" fmla="*/ 333375 w 2386123"/>
                <a:gd name="connsiteY4" fmla="*/ 461963 h 839325"/>
                <a:gd name="connsiteX5" fmla="*/ 338137 w 2386123"/>
                <a:gd name="connsiteY5" fmla="*/ 476250 h 839325"/>
                <a:gd name="connsiteX6" fmla="*/ 414337 w 2386123"/>
                <a:gd name="connsiteY6" fmla="*/ 690563 h 839325"/>
                <a:gd name="connsiteX7" fmla="*/ 547687 w 2386123"/>
                <a:gd name="connsiteY7" fmla="*/ 771525 h 839325"/>
                <a:gd name="connsiteX8" fmla="*/ 633412 w 2386123"/>
                <a:gd name="connsiteY8" fmla="*/ 762000 h 839325"/>
                <a:gd name="connsiteX9" fmla="*/ 714374 w 2386123"/>
                <a:gd name="connsiteY9" fmla="*/ 709613 h 839325"/>
                <a:gd name="connsiteX10" fmla="*/ 776287 w 2386123"/>
                <a:gd name="connsiteY10" fmla="*/ 676275 h 839325"/>
                <a:gd name="connsiteX11" fmla="*/ 852487 w 2386123"/>
                <a:gd name="connsiteY11" fmla="*/ 790575 h 839325"/>
                <a:gd name="connsiteX12" fmla="*/ 1019175 w 2386123"/>
                <a:gd name="connsiteY12" fmla="*/ 838200 h 839325"/>
                <a:gd name="connsiteX13" fmla="*/ 1109662 w 2386123"/>
                <a:gd name="connsiteY13" fmla="*/ 819150 h 839325"/>
                <a:gd name="connsiteX14" fmla="*/ 1190625 w 2386123"/>
                <a:gd name="connsiteY14" fmla="*/ 762000 h 839325"/>
                <a:gd name="connsiteX15" fmla="*/ 1204912 w 2386123"/>
                <a:gd name="connsiteY15" fmla="*/ 685800 h 839325"/>
                <a:gd name="connsiteX16" fmla="*/ 1314449 w 2386123"/>
                <a:gd name="connsiteY16" fmla="*/ 766762 h 839325"/>
                <a:gd name="connsiteX17" fmla="*/ 1495424 w 2386123"/>
                <a:gd name="connsiteY17" fmla="*/ 728662 h 839325"/>
                <a:gd name="connsiteX18" fmla="*/ 1571624 w 2386123"/>
                <a:gd name="connsiteY18" fmla="*/ 628650 h 839325"/>
                <a:gd name="connsiteX19" fmla="*/ 1614487 w 2386123"/>
                <a:gd name="connsiteY19" fmla="*/ 538163 h 839325"/>
                <a:gd name="connsiteX20" fmla="*/ 1728787 w 2386123"/>
                <a:gd name="connsiteY20" fmla="*/ 614363 h 839325"/>
                <a:gd name="connsiteX21" fmla="*/ 1947862 w 2386123"/>
                <a:gd name="connsiteY21" fmla="*/ 533400 h 839325"/>
                <a:gd name="connsiteX22" fmla="*/ 2024062 w 2386123"/>
                <a:gd name="connsiteY22" fmla="*/ 314325 h 839325"/>
                <a:gd name="connsiteX23" fmla="*/ 2024062 w 2386123"/>
                <a:gd name="connsiteY23" fmla="*/ 290513 h 839325"/>
                <a:gd name="connsiteX24" fmla="*/ 2138362 w 2386123"/>
                <a:gd name="connsiteY24" fmla="*/ 357188 h 839325"/>
                <a:gd name="connsiteX25" fmla="*/ 2266950 w 2386123"/>
                <a:gd name="connsiteY25" fmla="*/ 233363 h 839325"/>
                <a:gd name="connsiteX26" fmla="*/ 2366962 w 2386123"/>
                <a:gd name="connsiteY26" fmla="*/ 80963 h 839325"/>
                <a:gd name="connsiteX27" fmla="*/ 2386012 w 2386123"/>
                <a:gd name="connsiteY27" fmla="*/ 0 h 839325"/>
                <a:gd name="connsiteX0" fmla="*/ 0 w 2386020"/>
                <a:gd name="connsiteY0" fmla="*/ 185738 h 839325"/>
                <a:gd name="connsiteX1" fmla="*/ 100012 w 2386020"/>
                <a:gd name="connsiteY1" fmla="*/ 428625 h 839325"/>
                <a:gd name="connsiteX2" fmla="*/ 161925 w 2386020"/>
                <a:gd name="connsiteY2" fmla="*/ 481013 h 839325"/>
                <a:gd name="connsiteX3" fmla="*/ 257175 w 2386020"/>
                <a:gd name="connsiteY3" fmla="*/ 490538 h 839325"/>
                <a:gd name="connsiteX4" fmla="*/ 333375 w 2386020"/>
                <a:gd name="connsiteY4" fmla="*/ 461963 h 839325"/>
                <a:gd name="connsiteX5" fmla="*/ 338137 w 2386020"/>
                <a:gd name="connsiteY5" fmla="*/ 476250 h 839325"/>
                <a:gd name="connsiteX6" fmla="*/ 414337 w 2386020"/>
                <a:gd name="connsiteY6" fmla="*/ 690563 h 839325"/>
                <a:gd name="connsiteX7" fmla="*/ 547687 w 2386020"/>
                <a:gd name="connsiteY7" fmla="*/ 771525 h 839325"/>
                <a:gd name="connsiteX8" fmla="*/ 633412 w 2386020"/>
                <a:gd name="connsiteY8" fmla="*/ 762000 h 839325"/>
                <a:gd name="connsiteX9" fmla="*/ 714374 w 2386020"/>
                <a:gd name="connsiteY9" fmla="*/ 709613 h 839325"/>
                <a:gd name="connsiteX10" fmla="*/ 776287 w 2386020"/>
                <a:gd name="connsiteY10" fmla="*/ 676275 h 839325"/>
                <a:gd name="connsiteX11" fmla="*/ 852487 w 2386020"/>
                <a:gd name="connsiteY11" fmla="*/ 790575 h 839325"/>
                <a:gd name="connsiteX12" fmla="*/ 1019175 w 2386020"/>
                <a:gd name="connsiteY12" fmla="*/ 838200 h 839325"/>
                <a:gd name="connsiteX13" fmla="*/ 1109662 w 2386020"/>
                <a:gd name="connsiteY13" fmla="*/ 819150 h 839325"/>
                <a:gd name="connsiteX14" fmla="*/ 1190625 w 2386020"/>
                <a:gd name="connsiteY14" fmla="*/ 762000 h 839325"/>
                <a:gd name="connsiteX15" fmla="*/ 1204912 w 2386020"/>
                <a:gd name="connsiteY15" fmla="*/ 685800 h 839325"/>
                <a:gd name="connsiteX16" fmla="*/ 1314449 w 2386020"/>
                <a:gd name="connsiteY16" fmla="*/ 766762 h 839325"/>
                <a:gd name="connsiteX17" fmla="*/ 1495424 w 2386020"/>
                <a:gd name="connsiteY17" fmla="*/ 728662 h 839325"/>
                <a:gd name="connsiteX18" fmla="*/ 1571624 w 2386020"/>
                <a:gd name="connsiteY18" fmla="*/ 628650 h 839325"/>
                <a:gd name="connsiteX19" fmla="*/ 1614487 w 2386020"/>
                <a:gd name="connsiteY19" fmla="*/ 538163 h 839325"/>
                <a:gd name="connsiteX20" fmla="*/ 1728787 w 2386020"/>
                <a:gd name="connsiteY20" fmla="*/ 614363 h 839325"/>
                <a:gd name="connsiteX21" fmla="*/ 1947862 w 2386020"/>
                <a:gd name="connsiteY21" fmla="*/ 533400 h 839325"/>
                <a:gd name="connsiteX22" fmla="*/ 2024062 w 2386020"/>
                <a:gd name="connsiteY22" fmla="*/ 314325 h 839325"/>
                <a:gd name="connsiteX23" fmla="*/ 2024062 w 2386020"/>
                <a:gd name="connsiteY23" fmla="*/ 290513 h 839325"/>
                <a:gd name="connsiteX24" fmla="*/ 2138362 w 2386020"/>
                <a:gd name="connsiteY24" fmla="*/ 357188 h 839325"/>
                <a:gd name="connsiteX25" fmla="*/ 2266950 w 2386020"/>
                <a:gd name="connsiteY25" fmla="*/ 233363 h 839325"/>
                <a:gd name="connsiteX26" fmla="*/ 2352675 w 2386020"/>
                <a:gd name="connsiteY26" fmla="*/ 119063 h 839325"/>
                <a:gd name="connsiteX27" fmla="*/ 2386012 w 2386020"/>
                <a:gd name="connsiteY27" fmla="*/ 0 h 839325"/>
                <a:gd name="connsiteX0" fmla="*/ 0 w 2386020"/>
                <a:gd name="connsiteY0" fmla="*/ 185738 h 839325"/>
                <a:gd name="connsiteX1" fmla="*/ 100012 w 2386020"/>
                <a:gd name="connsiteY1" fmla="*/ 428625 h 839325"/>
                <a:gd name="connsiteX2" fmla="*/ 161925 w 2386020"/>
                <a:gd name="connsiteY2" fmla="*/ 481013 h 839325"/>
                <a:gd name="connsiteX3" fmla="*/ 257175 w 2386020"/>
                <a:gd name="connsiteY3" fmla="*/ 490538 h 839325"/>
                <a:gd name="connsiteX4" fmla="*/ 333375 w 2386020"/>
                <a:gd name="connsiteY4" fmla="*/ 461963 h 839325"/>
                <a:gd name="connsiteX5" fmla="*/ 338137 w 2386020"/>
                <a:gd name="connsiteY5" fmla="*/ 476250 h 839325"/>
                <a:gd name="connsiteX6" fmla="*/ 414337 w 2386020"/>
                <a:gd name="connsiteY6" fmla="*/ 690563 h 839325"/>
                <a:gd name="connsiteX7" fmla="*/ 547687 w 2386020"/>
                <a:gd name="connsiteY7" fmla="*/ 771525 h 839325"/>
                <a:gd name="connsiteX8" fmla="*/ 633412 w 2386020"/>
                <a:gd name="connsiteY8" fmla="*/ 762000 h 839325"/>
                <a:gd name="connsiteX9" fmla="*/ 714374 w 2386020"/>
                <a:gd name="connsiteY9" fmla="*/ 709613 h 839325"/>
                <a:gd name="connsiteX10" fmla="*/ 776287 w 2386020"/>
                <a:gd name="connsiteY10" fmla="*/ 676275 h 839325"/>
                <a:gd name="connsiteX11" fmla="*/ 852487 w 2386020"/>
                <a:gd name="connsiteY11" fmla="*/ 790575 h 839325"/>
                <a:gd name="connsiteX12" fmla="*/ 1019175 w 2386020"/>
                <a:gd name="connsiteY12" fmla="*/ 838200 h 839325"/>
                <a:gd name="connsiteX13" fmla="*/ 1109662 w 2386020"/>
                <a:gd name="connsiteY13" fmla="*/ 819150 h 839325"/>
                <a:gd name="connsiteX14" fmla="*/ 1190625 w 2386020"/>
                <a:gd name="connsiteY14" fmla="*/ 762000 h 839325"/>
                <a:gd name="connsiteX15" fmla="*/ 1204912 w 2386020"/>
                <a:gd name="connsiteY15" fmla="*/ 685800 h 839325"/>
                <a:gd name="connsiteX16" fmla="*/ 1314449 w 2386020"/>
                <a:gd name="connsiteY16" fmla="*/ 766762 h 839325"/>
                <a:gd name="connsiteX17" fmla="*/ 1495424 w 2386020"/>
                <a:gd name="connsiteY17" fmla="*/ 728662 h 839325"/>
                <a:gd name="connsiteX18" fmla="*/ 1571624 w 2386020"/>
                <a:gd name="connsiteY18" fmla="*/ 628650 h 839325"/>
                <a:gd name="connsiteX19" fmla="*/ 1614487 w 2386020"/>
                <a:gd name="connsiteY19" fmla="*/ 538163 h 839325"/>
                <a:gd name="connsiteX20" fmla="*/ 1728787 w 2386020"/>
                <a:gd name="connsiteY20" fmla="*/ 614363 h 839325"/>
                <a:gd name="connsiteX21" fmla="*/ 1947862 w 2386020"/>
                <a:gd name="connsiteY21" fmla="*/ 533400 h 839325"/>
                <a:gd name="connsiteX22" fmla="*/ 2024062 w 2386020"/>
                <a:gd name="connsiteY22" fmla="*/ 314325 h 839325"/>
                <a:gd name="connsiteX23" fmla="*/ 2024062 w 2386020"/>
                <a:gd name="connsiteY23" fmla="*/ 290513 h 839325"/>
                <a:gd name="connsiteX24" fmla="*/ 2124074 w 2386020"/>
                <a:gd name="connsiteY24" fmla="*/ 357188 h 839325"/>
                <a:gd name="connsiteX25" fmla="*/ 2266950 w 2386020"/>
                <a:gd name="connsiteY25" fmla="*/ 233363 h 839325"/>
                <a:gd name="connsiteX26" fmla="*/ 2352675 w 2386020"/>
                <a:gd name="connsiteY26" fmla="*/ 119063 h 839325"/>
                <a:gd name="connsiteX27" fmla="*/ 2386012 w 2386020"/>
                <a:gd name="connsiteY27" fmla="*/ 0 h 839325"/>
                <a:gd name="connsiteX0" fmla="*/ 0 w 2386020"/>
                <a:gd name="connsiteY0" fmla="*/ 185738 h 839325"/>
                <a:gd name="connsiteX1" fmla="*/ 100012 w 2386020"/>
                <a:gd name="connsiteY1" fmla="*/ 428625 h 839325"/>
                <a:gd name="connsiteX2" fmla="*/ 161925 w 2386020"/>
                <a:gd name="connsiteY2" fmla="*/ 481013 h 839325"/>
                <a:gd name="connsiteX3" fmla="*/ 257175 w 2386020"/>
                <a:gd name="connsiteY3" fmla="*/ 490538 h 839325"/>
                <a:gd name="connsiteX4" fmla="*/ 333375 w 2386020"/>
                <a:gd name="connsiteY4" fmla="*/ 461963 h 839325"/>
                <a:gd name="connsiteX5" fmla="*/ 338137 w 2386020"/>
                <a:gd name="connsiteY5" fmla="*/ 476250 h 839325"/>
                <a:gd name="connsiteX6" fmla="*/ 414337 w 2386020"/>
                <a:gd name="connsiteY6" fmla="*/ 690563 h 839325"/>
                <a:gd name="connsiteX7" fmla="*/ 547687 w 2386020"/>
                <a:gd name="connsiteY7" fmla="*/ 771525 h 839325"/>
                <a:gd name="connsiteX8" fmla="*/ 633412 w 2386020"/>
                <a:gd name="connsiteY8" fmla="*/ 762000 h 839325"/>
                <a:gd name="connsiteX9" fmla="*/ 714374 w 2386020"/>
                <a:gd name="connsiteY9" fmla="*/ 709613 h 839325"/>
                <a:gd name="connsiteX10" fmla="*/ 776287 w 2386020"/>
                <a:gd name="connsiteY10" fmla="*/ 676275 h 839325"/>
                <a:gd name="connsiteX11" fmla="*/ 852487 w 2386020"/>
                <a:gd name="connsiteY11" fmla="*/ 790575 h 839325"/>
                <a:gd name="connsiteX12" fmla="*/ 1019175 w 2386020"/>
                <a:gd name="connsiteY12" fmla="*/ 838200 h 839325"/>
                <a:gd name="connsiteX13" fmla="*/ 1109662 w 2386020"/>
                <a:gd name="connsiteY13" fmla="*/ 819150 h 839325"/>
                <a:gd name="connsiteX14" fmla="*/ 1190625 w 2386020"/>
                <a:gd name="connsiteY14" fmla="*/ 762000 h 839325"/>
                <a:gd name="connsiteX15" fmla="*/ 1204912 w 2386020"/>
                <a:gd name="connsiteY15" fmla="*/ 685800 h 839325"/>
                <a:gd name="connsiteX16" fmla="*/ 1314449 w 2386020"/>
                <a:gd name="connsiteY16" fmla="*/ 766762 h 839325"/>
                <a:gd name="connsiteX17" fmla="*/ 1495424 w 2386020"/>
                <a:gd name="connsiteY17" fmla="*/ 728662 h 839325"/>
                <a:gd name="connsiteX18" fmla="*/ 1571624 w 2386020"/>
                <a:gd name="connsiteY18" fmla="*/ 628650 h 839325"/>
                <a:gd name="connsiteX19" fmla="*/ 1614487 w 2386020"/>
                <a:gd name="connsiteY19" fmla="*/ 538163 h 839325"/>
                <a:gd name="connsiteX20" fmla="*/ 1728787 w 2386020"/>
                <a:gd name="connsiteY20" fmla="*/ 614363 h 839325"/>
                <a:gd name="connsiteX21" fmla="*/ 1947862 w 2386020"/>
                <a:gd name="connsiteY21" fmla="*/ 533400 h 839325"/>
                <a:gd name="connsiteX22" fmla="*/ 2024062 w 2386020"/>
                <a:gd name="connsiteY22" fmla="*/ 314325 h 839325"/>
                <a:gd name="connsiteX23" fmla="*/ 2024062 w 2386020"/>
                <a:gd name="connsiteY23" fmla="*/ 290513 h 839325"/>
                <a:gd name="connsiteX24" fmla="*/ 2124074 w 2386020"/>
                <a:gd name="connsiteY24" fmla="*/ 357188 h 839325"/>
                <a:gd name="connsiteX25" fmla="*/ 2352675 w 2386020"/>
                <a:gd name="connsiteY25" fmla="*/ 119063 h 839325"/>
                <a:gd name="connsiteX26" fmla="*/ 2386012 w 2386020"/>
                <a:gd name="connsiteY26" fmla="*/ 0 h 839325"/>
                <a:gd name="connsiteX0" fmla="*/ 0 w 2386020"/>
                <a:gd name="connsiteY0" fmla="*/ 185738 h 839325"/>
                <a:gd name="connsiteX1" fmla="*/ 100012 w 2386020"/>
                <a:gd name="connsiteY1" fmla="*/ 428625 h 839325"/>
                <a:gd name="connsiteX2" fmla="*/ 161925 w 2386020"/>
                <a:gd name="connsiteY2" fmla="*/ 481013 h 839325"/>
                <a:gd name="connsiteX3" fmla="*/ 257175 w 2386020"/>
                <a:gd name="connsiteY3" fmla="*/ 490538 h 839325"/>
                <a:gd name="connsiteX4" fmla="*/ 333375 w 2386020"/>
                <a:gd name="connsiteY4" fmla="*/ 461963 h 839325"/>
                <a:gd name="connsiteX5" fmla="*/ 338137 w 2386020"/>
                <a:gd name="connsiteY5" fmla="*/ 476250 h 839325"/>
                <a:gd name="connsiteX6" fmla="*/ 414337 w 2386020"/>
                <a:gd name="connsiteY6" fmla="*/ 690563 h 839325"/>
                <a:gd name="connsiteX7" fmla="*/ 547687 w 2386020"/>
                <a:gd name="connsiteY7" fmla="*/ 771525 h 839325"/>
                <a:gd name="connsiteX8" fmla="*/ 633412 w 2386020"/>
                <a:gd name="connsiteY8" fmla="*/ 762000 h 839325"/>
                <a:gd name="connsiteX9" fmla="*/ 714374 w 2386020"/>
                <a:gd name="connsiteY9" fmla="*/ 709613 h 839325"/>
                <a:gd name="connsiteX10" fmla="*/ 776287 w 2386020"/>
                <a:gd name="connsiteY10" fmla="*/ 676275 h 839325"/>
                <a:gd name="connsiteX11" fmla="*/ 852487 w 2386020"/>
                <a:gd name="connsiteY11" fmla="*/ 790575 h 839325"/>
                <a:gd name="connsiteX12" fmla="*/ 1019175 w 2386020"/>
                <a:gd name="connsiteY12" fmla="*/ 838200 h 839325"/>
                <a:gd name="connsiteX13" fmla="*/ 1109662 w 2386020"/>
                <a:gd name="connsiteY13" fmla="*/ 819150 h 839325"/>
                <a:gd name="connsiteX14" fmla="*/ 1190625 w 2386020"/>
                <a:gd name="connsiteY14" fmla="*/ 762000 h 839325"/>
                <a:gd name="connsiteX15" fmla="*/ 1204912 w 2386020"/>
                <a:gd name="connsiteY15" fmla="*/ 685800 h 839325"/>
                <a:gd name="connsiteX16" fmla="*/ 1314449 w 2386020"/>
                <a:gd name="connsiteY16" fmla="*/ 766762 h 839325"/>
                <a:gd name="connsiteX17" fmla="*/ 1495424 w 2386020"/>
                <a:gd name="connsiteY17" fmla="*/ 728662 h 839325"/>
                <a:gd name="connsiteX18" fmla="*/ 1571624 w 2386020"/>
                <a:gd name="connsiteY18" fmla="*/ 628650 h 839325"/>
                <a:gd name="connsiteX19" fmla="*/ 1614487 w 2386020"/>
                <a:gd name="connsiteY19" fmla="*/ 538163 h 839325"/>
                <a:gd name="connsiteX20" fmla="*/ 1728787 w 2386020"/>
                <a:gd name="connsiteY20" fmla="*/ 614363 h 839325"/>
                <a:gd name="connsiteX21" fmla="*/ 1947862 w 2386020"/>
                <a:gd name="connsiteY21" fmla="*/ 533400 h 839325"/>
                <a:gd name="connsiteX22" fmla="*/ 2024062 w 2386020"/>
                <a:gd name="connsiteY22" fmla="*/ 314325 h 839325"/>
                <a:gd name="connsiteX23" fmla="*/ 2024062 w 2386020"/>
                <a:gd name="connsiteY23" fmla="*/ 290513 h 839325"/>
                <a:gd name="connsiteX24" fmla="*/ 2266949 w 2386020"/>
                <a:gd name="connsiteY24" fmla="*/ 309563 h 839325"/>
                <a:gd name="connsiteX25" fmla="*/ 2352675 w 2386020"/>
                <a:gd name="connsiteY25" fmla="*/ 119063 h 839325"/>
                <a:gd name="connsiteX26" fmla="*/ 2386012 w 2386020"/>
                <a:gd name="connsiteY26" fmla="*/ 0 h 839325"/>
                <a:gd name="connsiteX0" fmla="*/ 0 w 2386028"/>
                <a:gd name="connsiteY0" fmla="*/ 185738 h 839325"/>
                <a:gd name="connsiteX1" fmla="*/ 100012 w 2386028"/>
                <a:gd name="connsiteY1" fmla="*/ 428625 h 839325"/>
                <a:gd name="connsiteX2" fmla="*/ 161925 w 2386028"/>
                <a:gd name="connsiteY2" fmla="*/ 481013 h 839325"/>
                <a:gd name="connsiteX3" fmla="*/ 257175 w 2386028"/>
                <a:gd name="connsiteY3" fmla="*/ 490538 h 839325"/>
                <a:gd name="connsiteX4" fmla="*/ 333375 w 2386028"/>
                <a:gd name="connsiteY4" fmla="*/ 461963 h 839325"/>
                <a:gd name="connsiteX5" fmla="*/ 338137 w 2386028"/>
                <a:gd name="connsiteY5" fmla="*/ 476250 h 839325"/>
                <a:gd name="connsiteX6" fmla="*/ 414337 w 2386028"/>
                <a:gd name="connsiteY6" fmla="*/ 690563 h 839325"/>
                <a:gd name="connsiteX7" fmla="*/ 547687 w 2386028"/>
                <a:gd name="connsiteY7" fmla="*/ 771525 h 839325"/>
                <a:gd name="connsiteX8" fmla="*/ 633412 w 2386028"/>
                <a:gd name="connsiteY8" fmla="*/ 762000 h 839325"/>
                <a:gd name="connsiteX9" fmla="*/ 714374 w 2386028"/>
                <a:gd name="connsiteY9" fmla="*/ 709613 h 839325"/>
                <a:gd name="connsiteX10" fmla="*/ 776287 w 2386028"/>
                <a:gd name="connsiteY10" fmla="*/ 676275 h 839325"/>
                <a:gd name="connsiteX11" fmla="*/ 852487 w 2386028"/>
                <a:gd name="connsiteY11" fmla="*/ 790575 h 839325"/>
                <a:gd name="connsiteX12" fmla="*/ 1019175 w 2386028"/>
                <a:gd name="connsiteY12" fmla="*/ 838200 h 839325"/>
                <a:gd name="connsiteX13" fmla="*/ 1109662 w 2386028"/>
                <a:gd name="connsiteY13" fmla="*/ 819150 h 839325"/>
                <a:gd name="connsiteX14" fmla="*/ 1190625 w 2386028"/>
                <a:gd name="connsiteY14" fmla="*/ 762000 h 839325"/>
                <a:gd name="connsiteX15" fmla="*/ 1204912 w 2386028"/>
                <a:gd name="connsiteY15" fmla="*/ 685800 h 839325"/>
                <a:gd name="connsiteX16" fmla="*/ 1314449 w 2386028"/>
                <a:gd name="connsiteY16" fmla="*/ 766762 h 839325"/>
                <a:gd name="connsiteX17" fmla="*/ 1495424 w 2386028"/>
                <a:gd name="connsiteY17" fmla="*/ 728662 h 839325"/>
                <a:gd name="connsiteX18" fmla="*/ 1571624 w 2386028"/>
                <a:gd name="connsiteY18" fmla="*/ 628650 h 839325"/>
                <a:gd name="connsiteX19" fmla="*/ 1614487 w 2386028"/>
                <a:gd name="connsiteY19" fmla="*/ 538163 h 839325"/>
                <a:gd name="connsiteX20" fmla="*/ 1728787 w 2386028"/>
                <a:gd name="connsiteY20" fmla="*/ 614363 h 839325"/>
                <a:gd name="connsiteX21" fmla="*/ 1947862 w 2386028"/>
                <a:gd name="connsiteY21" fmla="*/ 533400 h 839325"/>
                <a:gd name="connsiteX22" fmla="*/ 2024062 w 2386028"/>
                <a:gd name="connsiteY22" fmla="*/ 314325 h 839325"/>
                <a:gd name="connsiteX23" fmla="*/ 2024062 w 2386028"/>
                <a:gd name="connsiteY23" fmla="*/ 290513 h 839325"/>
                <a:gd name="connsiteX24" fmla="*/ 2224086 w 2386028"/>
                <a:gd name="connsiteY24" fmla="*/ 285750 h 839325"/>
                <a:gd name="connsiteX25" fmla="*/ 2352675 w 2386028"/>
                <a:gd name="connsiteY25" fmla="*/ 119063 h 839325"/>
                <a:gd name="connsiteX26" fmla="*/ 2386012 w 2386028"/>
                <a:gd name="connsiteY26" fmla="*/ 0 h 839325"/>
                <a:gd name="connsiteX0" fmla="*/ 0 w 2386165"/>
                <a:gd name="connsiteY0" fmla="*/ 185738 h 839325"/>
                <a:gd name="connsiteX1" fmla="*/ 100012 w 2386165"/>
                <a:gd name="connsiteY1" fmla="*/ 428625 h 839325"/>
                <a:gd name="connsiteX2" fmla="*/ 161925 w 2386165"/>
                <a:gd name="connsiteY2" fmla="*/ 481013 h 839325"/>
                <a:gd name="connsiteX3" fmla="*/ 257175 w 2386165"/>
                <a:gd name="connsiteY3" fmla="*/ 490538 h 839325"/>
                <a:gd name="connsiteX4" fmla="*/ 333375 w 2386165"/>
                <a:gd name="connsiteY4" fmla="*/ 461963 h 839325"/>
                <a:gd name="connsiteX5" fmla="*/ 338137 w 2386165"/>
                <a:gd name="connsiteY5" fmla="*/ 476250 h 839325"/>
                <a:gd name="connsiteX6" fmla="*/ 414337 w 2386165"/>
                <a:gd name="connsiteY6" fmla="*/ 690563 h 839325"/>
                <a:gd name="connsiteX7" fmla="*/ 547687 w 2386165"/>
                <a:gd name="connsiteY7" fmla="*/ 771525 h 839325"/>
                <a:gd name="connsiteX8" fmla="*/ 633412 w 2386165"/>
                <a:gd name="connsiteY8" fmla="*/ 762000 h 839325"/>
                <a:gd name="connsiteX9" fmla="*/ 714374 w 2386165"/>
                <a:gd name="connsiteY9" fmla="*/ 709613 h 839325"/>
                <a:gd name="connsiteX10" fmla="*/ 776287 w 2386165"/>
                <a:gd name="connsiteY10" fmla="*/ 676275 h 839325"/>
                <a:gd name="connsiteX11" fmla="*/ 852487 w 2386165"/>
                <a:gd name="connsiteY11" fmla="*/ 790575 h 839325"/>
                <a:gd name="connsiteX12" fmla="*/ 1019175 w 2386165"/>
                <a:gd name="connsiteY12" fmla="*/ 838200 h 839325"/>
                <a:gd name="connsiteX13" fmla="*/ 1109662 w 2386165"/>
                <a:gd name="connsiteY13" fmla="*/ 819150 h 839325"/>
                <a:gd name="connsiteX14" fmla="*/ 1190625 w 2386165"/>
                <a:gd name="connsiteY14" fmla="*/ 762000 h 839325"/>
                <a:gd name="connsiteX15" fmla="*/ 1204912 w 2386165"/>
                <a:gd name="connsiteY15" fmla="*/ 685800 h 839325"/>
                <a:gd name="connsiteX16" fmla="*/ 1314449 w 2386165"/>
                <a:gd name="connsiteY16" fmla="*/ 766762 h 839325"/>
                <a:gd name="connsiteX17" fmla="*/ 1495424 w 2386165"/>
                <a:gd name="connsiteY17" fmla="*/ 728662 h 839325"/>
                <a:gd name="connsiteX18" fmla="*/ 1571624 w 2386165"/>
                <a:gd name="connsiteY18" fmla="*/ 628650 h 839325"/>
                <a:gd name="connsiteX19" fmla="*/ 1614487 w 2386165"/>
                <a:gd name="connsiteY19" fmla="*/ 538163 h 839325"/>
                <a:gd name="connsiteX20" fmla="*/ 1728787 w 2386165"/>
                <a:gd name="connsiteY20" fmla="*/ 614363 h 839325"/>
                <a:gd name="connsiteX21" fmla="*/ 1947862 w 2386165"/>
                <a:gd name="connsiteY21" fmla="*/ 533400 h 839325"/>
                <a:gd name="connsiteX22" fmla="*/ 2024062 w 2386165"/>
                <a:gd name="connsiteY22" fmla="*/ 314325 h 839325"/>
                <a:gd name="connsiteX23" fmla="*/ 2024062 w 2386165"/>
                <a:gd name="connsiteY23" fmla="*/ 290513 h 839325"/>
                <a:gd name="connsiteX24" fmla="*/ 2171698 w 2386165"/>
                <a:gd name="connsiteY24" fmla="*/ 371475 h 839325"/>
                <a:gd name="connsiteX25" fmla="*/ 2352675 w 2386165"/>
                <a:gd name="connsiteY25" fmla="*/ 119063 h 839325"/>
                <a:gd name="connsiteX26" fmla="*/ 2386012 w 2386165"/>
                <a:gd name="connsiteY26" fmla="*/ 0 h 839325"/>
                <a:gd name="connsiteX0" fmla="*/ 0 w 2386165"/>
                <a:gd name="connsiteY0" fmla="*/ 185738 h 839325"/>
                <a:gd name="connsiteX1" fmla="*/ 100012 w 2386165"/>
                <a:gd name="connsiteY1" fmla="*/ 428625 h 839325"/>
                <a:gd name="connsiteX2" fmla="*/ 161925 w 2386165"/>
                <a:gd name="connsiteY2" fmla="*/ 481013 h 839325"/>
                <a:gd name="connsiteX3" fmla="*/ 257175 w 2386165"/>
                <a:gd name="connsiteY3" fmla="*/ 490538 h 839325"/>
                <a:gd name="connsiteX4" fmla="*/ 333375 w 2386165"/>
                <a:gd name="connsiteY4" fmla="*/ 461963 h 839325"/>
                <a:gd name="connsiteX5" fmla="*/ 338137 w 2386165"/>
                <a:gd name="connsiteY5" fmla="*/ 476250 h 839325"/>
                <a:gd name="connsiteX6" fmla="*/ 414337 w 2386165"/>
                <a:gd name="connsiteY6" fmla="*/ 690563 h 839325"/>
                <a:gd name="connsiteX7" fmla="*/ 547687 w 2386165"/>
                <a:gd name="connsiteY7" fmla="*/ 771525 h 839325"/>
                <a:gd name="connsiteX8" fmla="*/ 633412 w 2386165"/>
                <a:gd name="connsiteY8" fmla="*/ 762000 h 839325"/>
                <a:gd name="connsiteX9" fmla="*/ 714374 w 2386165"/>
                <a:gd name="connsiteY9" fmla="*/ 709613 h 839325"/>
                <a:gd name="connsiteX10" fmla="*/ 776287 w 2386165"/>
                <a:gd name="connsiteY10" fmla="*/ 676275 h 839325"/>
                <a:gd name="connsiteX11" fmla="*/ 852487 w 2386165"/>
                <a:gd name="connsiteY11" fmla="*/ 790575 h 839325"/>
                <a:gd name="connsiteX12" fmla="*/ 1019175 w 2386165"/>
                <a:gd name="connsiteY12" fmla="*/ 838200 h 839325"/>
                <a:gd name="connsiteX13" fmla="*/ 1109662 w 2386165"/>
                <a:gd name="connsiteY13" fmla="*/ 819150 h 839325"/>
                <a:gd name="connsiteX14" fmla="*/ 1190625 w 2386165"/>
                <a:gd name="connsiteY14" fmla="*/ 762000 h 839325"/>
                <a:gd name="connsiteX15" fmla="*/ 1204912 w 2386165"/>
                <a:gd name="connsiteY15" fmla="*/ 685800 h 839325"/>
                <a:gd name="connsiteX16" fmla="*/ 1314449 w 2386165"/>
                <a:gd name="connsiteY16" fmla="*/ 766762 h 839325"/>
                <a:gd name="connsiteX17" fmla="*/ 1495424 w 2386165"/>
                <a:gd name="connsiteY17" fmla="*/ 728662 h 839325"/>
                <a:gd name="connsiteX18" fmla="*/ 1571624 w 2386165"/>
                <a:gd name="connsiteY18" fmla="*/ 628650 h 839325"/>
                <a:gd name="connsiteX19" fmla="*/ 1614487 w 2386165"/>
                <a:gd name="connsiteY19" fmla="*/ 538163 h 839325"/>
                <a:gd name="connsiteX20" fmla="*/ 1728787 w 2386165"/>
                <a:gd name="connsiteY20" fmla="*/ 614363 h 839325"/>
                <a:gd name="connsiteX21" fmla="*/ 1947862 w 2386165"/>
                <a:gd name="connsiteY21" fmla="*/ 533400 h 839325"/>
                <a:gd name="connsiteX22" fmla="*/ 2024062 w 2386165"/>
                <a:gd name="connsiteY22" fmla="*/ 314325 h 839325"/>
                <a:gd name="connsiteX23" fmla="*/ 2024062 w 2386165"/>
                <a:gd name="connsiteY23" fmla="*/ 290513 h 839325"/>
                <a:gd name="connsiteX24" fmla="*/ 2171698 w 2386165"/>
                <a:gd name="connsiteY24" fmla="*/ 371475 h 839325"/>
                <a:gd name="connsiteX25" fmla="*/ 2352675 w 2386165"/>
                <a:gd name="connsiteY25" fmla="*/ 119063 h 839325"/>
                <a:gd name="connsiteX26" fmla="*/ 2386012 w 2386165"/>
                <a:gd name="connsiteY26" fmla="*/ 0 h 839325"/>
                <a:gd name="connsiteX0" fmla="*/ 0 w 2386018"/>
                <a:gd name="connsiteY0" fmla="*/ 185738 h 839325"/>
                <a:gd name="connsiteX1" fmla="*/ 100012 w 2386018"/>
                <a:gd name="connsiteY1" fmla="*/ 428625 h 839325"/>
                <a:gd name="connsiteX2" fmla="*/ 161925 w 2386018"/>
                <a:gd name="connsiteY2" fmla="*/ 481013 h 839325"/>
                <a:gd name="connsiteX3" fmla="*/ 257175 w 2386018"/>
                <a:gd name="connsiteY3" fmla="*/ 490538 h 839325"/>
                <a:gd name="connsiteX4" fmla="*/ 333375 w 2386018"/>
                <a:gd name="connsiteY4" fmla="*/ 461963 h 839325"/>
                <a:gd name="connsiteX5" fmla="*/ 338137 w 2386018"/>
                <a:gd name="connsiteY5" fmla="*/ 476250 h 839325"/>
                <a:gd name="connsiteX6" fmla="*/ 414337 w 2386018"/>
                <a:gd name="connsiteY6" fmla="*/ 690563 h 839325"/>
                <a:gd name="connsiteX7" fmla="*/ 547687 w 2386018"/>
                <a:gd name="connsiteY7" fmla="*/ 771525 h 839325"/>
                <a:gd name="connsiteX8" fmla="*/ 633412 w 2386018"/>
                <a:gd name="connsiteY8" fmla="*/ 762000 h 839325"/>
                <a:gd name="connsiteX9" fmla="*/ 714374 w 2386018"/>
                <a:gd name="connsiteY9" fmla="*/ 709613 h 839325"/>
                <a:gd name="connsiteX10" fmla="*/ 776287 w 2386018"/>
                <a:gd name="connsiteY10" fmla="*/ 676275 h 839325"/>
                <a:gd name="connsiteX11" fmla="*/ 852487 w 2386018"/>
                <a:gd name="connsiteY11" fmla="*/ 790575 h 839325"/>
                <a:gd name="connsiteX12" fmla="*/ 1019175 w 2386018"/>
                <a:gd name="connsiteY12" fmla="*/ 838200 h 839325"/>
                <a:gd name="connsiteX13" fmla="*/ 1109662 w 2386018"/>
                <a:gd name="connsiteY13" fmla="*/ 819150 h 839325"/>
                <a:gd name="connsiteX14" fmla="*/ 1190625 w 2386018"/>
                <a:gd name="connsiteY14" fmla="*/ 762000 h 839325"/>
                <a:gd name="connsiteX15" fmla="*/ 1204912 w 2386018"/>
                <a:gd name="connsiteY15" fmla="*/ 685800 h 839325"/>
                <a:gd name="connsiteX16" fmla="*/ 1314449 w 2386018"/>
                <a:gd name="connsiteY16" fmla="*/ 766762 h 839325"/>
                <a:gd name="connsiteX17" fmla="*/ 1495424 w 2386018"/>
                <a:gd name="connsiteY17" fmla="*/ 728662 h 839325"/>
                <a:gd name="connsiteX18" fmla="*/ 1571624 w 2386018"/>
                <a:gd name="connsiteY18" fmla="*/ 628650 h 839325"/>
                <a:gd name="connsiteX19" fmla="*/ 1614487 w 2386018"/>
                <a:gd name="connsiteY19" fmla="*/ 538163 h 839325"/>
                <a:gd name="connsiteX20" fmla="*/ 1728787 w 2386018"/>
                <a:gd name="connsiteY20" fmla="*/ 614363 h 839325"/>
                <a:gd name="connsiteX21" fmla="*/ 1947862 w 2386018"/>
                <a:gd name="connsiteY21" fmla="*/ 533400 h 839325"/>
                <a:gd name="connsiteX22" fmla="*/ 2024062 w 2386018"/>
                <a:gd name="connsiteY22" fmla="*/ 314325 h 839325"/>
                <a:gd name="connsiteX23" fmla="*/ 2024062 w 2386018"/>
                <a:gd name="connsiteY23" fmla="*/ 290513 h 839325"/>
                <a:gd name="connsiteX24" fmla="*/ 2171698 w 2386018"/>
                <a:gd name="connsiteY24" fmla="*/ 371475 h 839325"/>
                <a:gd name="connsiteX25" fmla="*/ 2333625 w 2386018"/>
                <a:gd name="connsiteY25" fmla="*/ 223838 h 839325"/>
                <a:gd name="connsiteX26" fmla="*/ 2386012 w 2386018"/>
                <a:gd name="connsiteY26" fmla="*/ 0 h 83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86018" h="839325">
                  <a:moveTo>
                    <a:pt x="0" y="185738"/>
                  </a:moveTo>
                  <a:cubicBezTo>
                    <a:pt x="32543" y="281781"/>
                    <a:pt x="73025" y="379413"/>
                    <a:pt x="100012" y="428625"/>
                  </a:cubicBezTo>
                  <a:cubicBezTo>
                    <a:pt x="126999" y="477837"/>
                    <a:pt x="135731" y="470694"/>
                    <a:pt x="161925" y="481013"/>
                  </a:cubicBezTo>
                  <a:cubicBezTo>
                    <a:pt x="188119" y="491332"/>
                    <a:pt x="228600" y="493713"/>
                    <a:pt x="257175" y="490538"/>
                  </a:cubicBezTo>
                  <a:cubicBezTo>
                    <a:pt x="285750" y="487363"/>
                    <a:pt x="333375" y="461963"/>
                    <a:pt x="333375" y="461963"/>
                  </a:cubicBezTo>
                  <a:cubicBezTo>
                    <a:pt x="346869" y="459582"/>
                    <a:pt x="324643" y="438150"/>
                    <a:pt x="338137" y="476250"/>
                  </a:cubicBezTo>
                  <a:cubicBezTo>
                    <a:pt x="351631" y="514350"/>
                    <a:pt x="379412" y="641351"/>
                    <a:pt x="414337" y="690563"/>
                  </a:cubicBezTo>
                  <a:cubicBezTo>
                    <a:pt x="449262" y="739776"/>
                    <a:pt x="511175" y="759619"/>
                    <a:pt x="547687" y="771525"/>
                  </a:cubicBezTo>
                  <a:cubicBezTo>
                    <a:pt x="584199" y="783431"/>
                    <a:pt x="605631" y="772319"/>
                    <a:pt x="633412" y="762000"/>
                  </a:cubicBezTo>
                  <a:cubicBezTo>
                    <a:pt x="661193" y="751681"/>
                    <a:pt x="690562" y="723900"/>
                    <a:pt x="714374" y="709613"/>
                  </a:cubicBezTo>
                  <a:cubicBezTo>
                    <a:pt x="738186" y="695326"/>
                    <a:pt x="753268" y="662781"/>
                    <a:pt x="776287" y="676275"/>
                  </a:cubicBezTo>
                  <a:cubicBezTo>
                    <a:pt x="799306" y="689769"/>
                    <a:pt x="812006" y="763588"/>
                    <a:pt x="852487" y="790575"/>
                  </a:cubicBezTo>
                  <a:cubicBezTo>
                    <a:pt x="892968" y="817562"/>
                    <a:pt x="976313" y="833438"/>
                    <a:pt x="1019175" y="838200"/>
                  </a:cubicBezTo>
                  <a:cubicBezTo>
                    <a:pt x="1062038" y="842963"/>
                    <a:pt x="1081087" y="831850"/>
                    <a:pt x="1109662" y="819150"/>
                  </a:cubicBezTo>
                  <a:cubicBezTo>
                    <a:pt x="1138237" y="806450"/>
                    <a:pt x="1174750" y="784225"/>
                    <a:pt x="1190625" y="762000"/>
                  </a:cubicBezTo>
                  <a:cubicBezTo>
                    <a:pt x="1206500" y="739775"/>
                    <a:pt x="1184275" y="685006"/>
                    <a:pt x="1204912" y="685800"/>
                  </a:cubicBezTo>
                  <a:cubicBezTo>
                    <a:pt x="1225549" y="686594"/>
                    <a:pt x="1266030" y="759618"/>
                    <a:pt x="1314449" y="766762"/>
                  </a:cubicBezTo>
                  <a:cubicBezTo>
                    <a:pt x="1362868" y="773906"/>
                    <a:pt x="1452562" y="751681"/>
                    <a:pt x="1495424" y="728662"/>
                  </a:cubicBezTo>
                  <a:cubicBezTo>
                    <a:pt x="1538287" y="705643"/>
                    <a:pt x="1551780" y="660400"/>
                    <a:pt x="1571624" y="628650"/>
                  </a:cubicBezTo>
                  <a:cubicBezTo>
                    <a:pt x="1591468" y="596900"/>
                    <a:pt x="1588293" y="540544"/>
                    <a:pt x="1614487" y="538163"/>
                  </a:cubicBezTo>
                  <a:cubicBezTo>
                    <a:pt x="1640681" y="535782"/>
                    <a:pt x="1663700" y="586582"/>
                    <a:pt x="1728787" y="614363"/>
                  </a:cubicBezTo>
                  <a:cubicBezTo>
                    <a:pt x="1793874" y="642144"/>
                    <a:pt x="1898649" y="583406"/>
                    <a:pt x="1947862" y="533400"/>
                  </a:cubicBezTo>
                  <a:cubicBezTo>
                    <a:pt x="1997075" y="483394"/>
                    <a:pt x="2011362" y="354806"/>
                    <a:pt x="2024062" y="314325"/>
                  </a:cubicBezTo>
                  <a:cubicBezTo>
                    <a:pt x="2036762" y="273844"/>
                    <a:pt x="1999456" y="280988"/>
                    <a:pt x="2024062" y="290513"/>
                  </a:cubicBezTo>
                  <a:cubicBezTo>
                    <a:pt x="2048668" y="300038"/>
                    <a:pt x="2120104" y="382587"/>
                    <a:pt x="2171698" y="371475"/>
                  </a:cubicBezTo>
                  <a:cubicBezTo>
                    <a:pt x="2223292" y="360363"/>
                    <a:pt x="2297906" y="285751"/>
                    <a:pt x="2333625" y="223838"/>
                  </a:cubicBezTo>
                  <a:cubicBezTo>
                    <a:pt x="2369344" y="161926"/>
                    <a:pt x="2386409" y="21034"/>
                    <a:pt x="2386012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219575" y="4233863"/>
              <a:ext cx="0" cy="1666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629150" y="4233862"/>
              <a:ext cx="0" cy="1666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05388" y="4233862"/>
              <a:ext cx="0" cy="1666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19750" y="4233861"/>
              <a:ext cx="0" cy="1666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034087" y="4221954"/>
              <a:ext cx="0" cy="1666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410325" y="4213280"/>
              <a:ext cx="0" cy="1666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232544" y="2918435"/>
                  <a:ext cx="2071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2544" y="2918435"/>
                  <a:ext cx="20710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1250" r="-28125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272742" y="4123549"/>
                  <a:ext cx="63632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2742" y="4123549"/>
                  <a:ext cx="63632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1224" t="-2326" r="-8163" b="-418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/>
            <p:cNvSpPr txBox="1"/>
            <p:nvPr/>
          </p:nvSpPr>
          <p:spPr>
            <a:xfrm>
              <a:off x="5439652" y="4366531"/>
              <a:ext cx="2165301" cy="393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1     2     3	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86527" y="4366530"/>
              <a:ext cx="1541616" cy="393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-3    -2    -1   0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628206" y="790110"/>
                <a:ext cx="1812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periodic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206" y="790110"/>
                <a:ext cx="1812035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98508" y="3321213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41390" y="3816914"/>
                <a:ext cx="527381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90" y="3816914"/>
                <a:ext cx="5273816" cy="7265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349352" y="4543460"/>
                <a:ext cx="1975669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𝑚𝑟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52" y="4543460"/>
                <a:ext cx="1975669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1911" y="5448426"/>
                <a:ext cx="6572250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determined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 smtClean="0"/>
                  <a:t> --- maximize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⇒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small as possible: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1" y="5448426"/>
                <a:ext cx="6572250" cy="793872"/>
              </a:xfrm>
              <a:prstGeom prst="rect">
                <a:avLst/>
              </a:prstGeom>
              <a:blipFill>
                <a:blip r:embed="rId10"/>
                <a:stretch>
                  <a:fillRect t="-4615" b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6768346" y="2956561"/>
            <a:ext cx="5005812" cy="3714218"/>
            <a:chOff x="961468" y="6273797"/>
            <a:chExt cx="5005812" cy="3714218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104900" y="6587356"/>
              <a:ext cx="0" cy="97630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992759" y="6587356"/>
              <a:ext cx="0" cy="97630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932806" y="6587356"/>
              <a:ext cx="0" cy="97630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881752" y="6587356"/>
              <a:ext cx="0" cy="97630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724400" y="6587356"/>
              <a:ext cx="0" cy="97630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961468" y="7075510"/>
              <a:ext cx="4315382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961468" y="8237560"/>
              <a:ext cx="4315382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961468" y="9666310"/>
              <a:ext cx="4315382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47762" y="7749406"/>
              <a:ext cx="0" cy="97630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992759" y="7749406"/>
              <a:ext cx="0" cy="97630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976563" y="7749406"/>
              <a:ext cx="0" cy="97630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896039" y="7749406"/>
              <a:ext cx="0" cy="97630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748212" y="7749406"/>
              <a:ext cx="0" cy="97630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47762" y="8968606"/>
              <a:ext cx="0" cy="97630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992759" y="8968606"/>
              <a:ext cx="0" cy="97630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986088" y="8968606"/>
              <a:ext cx="0" cy="97630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904092" y="8968606"/>
              <a:ext cx="0" cy="97630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781550" y="8967041"/>
              <a:ext cx="0" cy="97630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105428" y="7296150"/>
              <a:ext cx="887859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993287" y="7075510"/>
              <a:ext cx="0" cy="230165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2932806" y="6810373"/>
              <a:ext cx="1543" cy="271636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883295" y="6573882"/>
              <a:ext cx="0" cy="230165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978593" y="7075510"/>
              <a:ext cx="936425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946706" y="6810372"/>
              <a:ext cx="948946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880946" y="6587356"/>
              <a:ext cx="864047" cy="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357563" y="7034212"/>
              <a:ext cx="0" cy="1095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304282" y="6996928"/>
              <a:ext cx="0" cy="1095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401486" y="8185172"/>
              <a:ext cx="0" cy="1095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288325" y="8165255"/>
              <a:ext cx="0" cy="1095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438524" y="9561535"/>
              <a:ext cx="0" cy="1095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343401" y="9575819"/>
              <a:ext cx="0" cy="1095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2464593" y="6573883"/>
              <a:ext cx="0" cy="87745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 flipV="1">
              <a:off x="2482010" y="7840204"/>
              <a:ext cx="1233" cy="71218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2483242" y="8943226"/>
              <a:ext cx="0" cy="95563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1147762" y="8001000"/>
              <a:ext cx="0" cy="495300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1992759" y="8001000"/>
              <a:ext cx="0" cy="495300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2976562" y="8001000"/>
              <a:ext cx="1" cy="521185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3896039" y="8001000"/>
              <a:ext cx="0" cy="4953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4748212" y="7972374"/>
              <a:ext cx="0" cy="495300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147762" y="8001000"/>
              <a:ext cx="844997" cy="447675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989407" y="8010524"/>
              <a:ext cx="994035" cy="503262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983442" y="8001000"/>
              <a:ext cx="915587" cy="466674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899029" y="8010524"/>
              <a:ext cx="844997" cy="447675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1073244" y="8440276"/>
              <a:ext cx="70332" cy="54115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4746384" y="7960015"/>
              <a:ext cx="70332" cy="54115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82"/>
            <p:cNvSpPr/>
            <p:nvPr/>
          </p:nvSpPr>
          <p:spPr>
            <a:xfrm>
              <a:off x="1157288" y="9143999"/>
              <a:ext cx="3638550" cy="519463"/>
            </a:xfrm>
            <a:custGeom>
              <a:avLst/>
              <a:gdLst>
                <a:gd name="connsiteX0" fmla="*/ 0 w 3638550"/>
                <a:gd name="connsiteY0" fmla="*/ 42863 h 524061"/>
                <a:gd name="connsiteX1" fmla="*/ 57150 w 3638550"/>
                <a:gd name="connsiteY1" fmla="*/ 214313 h 524061"/>
                <a:gd name="connsiteX2" fmla="*/ 209550 w 3638550"/>
                <a:gd name="connsiteY2" fmla="*/ 428625 h 524061"/>
                <a:gd name="connsiteX3" fmla="*/ 461962 w 3638550"/>
                <a:gd name="connsiteY3" fmla="*/ 519113 h 524061"/>
                <a:gd name="connsiteX4" fmla="*/ 671512 w 3638550"/>
                <a:gd name="connsiteY4" fmla="*/ 400050 h 524061"/>
                <a:gd name="connsiteX5" fmla="*/ 771525 w 3638550"/>
                <a:gd name="connsiteY5" fmla="*/ 252413 h 524061"/>
                <a:gd name="connsiteX6" fmla="*/ 842962 w 3638550"/>
                <a:gd name="connsiteY6" fmla="*/ 80963 h 524061"/>
                <a:gd name="connsiteX7" fmla="*/ 990600 w 3638550"/>
                <a:gd name="connsiteY7" fmla="*/ 304800 h 524061"/>
                <a:gd name="connsiteX8" fmla="*/ 1238250 w 3638550"/>
                <a:gd name="connsiteY8" fmla="*/ 461963 h 524061"/>
                <a:gd name="connsiteX9" fmla="*/ 1328737 w 3638550"/>
                <a:gd name="connsiteY9" fmla="*/ 523875 h 524061"/>
                <a:gd name="connsiteX10" fmla="*/ 1500187 w 3638550"/>
                <a:gd name="connsiteY10" fmla="*/ 476250 h 524061"/>
                <a:gd name="connsiteX11" fmla="*/ 1666875 w 3638550"/>
                <a:gd name="connsiteY11" fmla="*/ 347663 h 524061"/>
                <a:gd name="connsiteX12" fmla="*/ 1800225 w 3638550"/>
                <a:gd name="connsiteY12" fmla="*/ 147638 h 524061"/>
                <a:gd name="connsiteX13" fmla="*/ 1857375 w 3638550"/>
                <a:gd name="connsiteY13" fmla="*/ 52388 h 524061"/>
                <a:gd name="connsiteX14" fmla="*/ 1976437 w 3638550"/>
                <a:gd name="connsiteY14" fmla="*/ 252413 h 524061"/>
                <a:gd name="connsiteX15" fmla="*/ 2281237 w 3638550"/>
                <a:gd name="connsiteY15" fmla="*/ 485775 h 524061"/>
                <a:gd name="connsiteX16" fmla="*/ 2405062 w 3638550"/>
                <a:gd name="connsiteY16" fmla="*/ 471488 h 524061"/>
                <a:gd name="connsiteX17" fmla="*/ 2562225 w 3638550"/>
                <a:gd name="connsiteY17" fmla="*/ 361950 h 524061"/>
                <a:gd name="connsiteX18" fmla="*/ 2681287 w 3638550"/>
                <a:gd name="connsiteY18" fmla="*/ 142875 h 524061"/>
                <a:gd name="connsiteX19" fmla="*/ 2747962 w 3638550"/>
                <a:gd name="connsiteY19" fmla="*/ 19050 h 524061"/>
                <a:gd name="connsiteX20" fmla="*/ 2814637 w 3638550"/>
                <a:gd name="connsiteY20" fmla="*/ 176213 h 524061"/>
                <a:gd name="connsiteX21" fmla="*/ 2986087 w 3638550"/>
                <a:gd name="connsiteY21" fmla="*/ 385763 h 524061"/>
                <a:gd name="connsiteX22" fmla="*/ 3152775 w 3638550"/>
                <a:gd name="connsiteY22" fmla="*/ 490538 h 524061"/>
                <a:gd name="connsiteX23" fmla="*/ 3343275 w 3638550"/>
                <a:gd name="connsiteY23" fmla="*/ 442913 h 524061"/>
                <a:gd name="connsiteX24" fmla="*/ 3467100 w 3638550"/>
                <a:gd name="connsiteY24" fmla="*/ 328613 h 524061"/>
                <a:gd name="connsiteX25" fmla="*/ 3533775 w 3638550"/>
                <a:gd name="connsiteY25" fmla="*/ 204788 h 524061"/>
                <a:gd name="connsiteX26" fmla="*/ 3576637 w 3638550"/>
                <a:gd name="connsiteY26" fmla="*/ 123825 h 524061"/>
                <a:gd name="connsiteX27" fmla="*/ 3638550 w 3638550"/>
                <a:gd name="connsiteY27" fmla="*/ 0 h 524061"/>
                <a:gd name="connsiteX0" fmla="*/ 0 w 3638550"/>
                <a:gd name="connsiteY0" fmla="*/ 42863 h 524061"/>
                <a:gd name="connsiteX1" fmla="*/ 57150 w 3638550"/>
                <a:gd name="connsiteY1" fmla="*/ 214313 h 524061"/>
                <a:gd name="connsiteX2" fmla="*/ 209550 w 3638550"/>
                <a:gd name="connsiteY2" fmla="*/ 428625 h 524061"/>
                <a:gd name="connsiteX3" fmla="*/ 461962 w 3638550"/>
                <a:gd name="connsiteY3" fmla="*/ 519113 h 524061"/>
                <a:gd name="connsiteX4" fmla="*/ 671512 w 3638550"/>
                <a:gd name="connsiteY4" fmla="*/ 400050 h 524061"/>
                <a:gd name="connsiteX5" fmla="*/ 771525 w 3638550"/>
                <a:gd name="connsiteY5" fmla="*/ 252413 h 524061"/>
                <a:gd name="connsiteX6" fmla="*/ 842962 w 3638550"/>
                <a:gd name="connsiteY6" fmla="*/ 80963 h 524061"/>
                <a:gd name="connsiteX7" fmla="*/ 990600 w 3638550"/>
                <a:gd name="connsiteY7" fmla="*/ 304800 h 524061"/>
                <a:gd name="connsiteX8" fmla="*/ 1238250 w 3638550"/>
                <a:gd name="connsiteY8" fmla="*/ 461963 h 524061"/>
                <a:gd name="connsiteX9" fmla="*/ 1328737 w 3638550"/>
                <a:gd name="connsiteY9" fmla="*/ 523875 h 524061"/>
                <a:gd name="connsiteX10" fmla="*/ 1500187 w 3638550"/>
                <a:gd name="connsiteY10" fmla="*/ 476250 h 524061"/>
                <a:gd name="connsiteX11" fmla="*/ 1666875 w 3638550"/>
                <a:gd name="connsiteY11" fmla="*/ 347663 h 524061"/>
                <a:gd name="connsiteX12" fmla="*/ 1800225 w 3638550"/>
                <a:gd name="connsiteY12" fmla="*/ 147638 h 524061"/>
                <a:gd name="connsiteX13" fmla="*/ 1857375 w 3638550"/>
                <a:gd name="connsiteY13" fmla="*/ 52388 h 524061"/>
                <a:gd name="connsiteX14" fmla="*/ 1976437 w 3638550"/>
                <a:gd name="connsiteY14" fmla="*/ 252413 h 524061"/>
                <a:gd name="connsiteX15" fmla="*/ 2281237 w 3638550"/>
                <a:gd name="connsiteY15" fmla="*/ 485775 h 524061"/>
                <a:gd name="connsiteX16" fmla="*/ 2405062 w 3638550"/>
                <a:gd name="connsiteY16" fmla="*/ 471488 h 524061"/>
                <a:gd name="connsiteX17" fmla="*/ 2562225 w 3638550"/>
                <a:gd name="connsiteY17" fmla="*/ 361950 h 524061"/>
                <a:gd name="connsiteX18" fmla="*/ 2681287 w 3638550"/>
                <a:gd name="connsiteY18" fmla="*/ 142875 h 524061"/>
                <a:gd name="connsiteX19" fmla="*/ 2747962 w 3638550"/>
                <a:gd name="connsiteY19" fmla="*/ 19050 h 524061"/>
                <a:gd name="connsiteX20" fmla="*/ 2814637 w 3638550"/>
                <a:gd name="connsiteY20" fmla="*/ 176213 h 524061"/>
                <a:gd name="connsiteX21" fmla="*/ 2986087 w 3638550"/>
                <a:gd name="connsiteY21" fmla="*/ 385763 h 524061"/>
                <a:gd name="connsiteX22" fmla="*/ 3152775 w 3638550"/>
                <a:gd name="connsiteY22" fmla="*/ 490538 h 524061"/>
                <a:gd name="connsiteX23" fmla="*/ 3343275 w 3638550"/>
                <a:gd name="connsiteY23" fmla="*/ 442913 h 524061"/>
                <a:gd name="connsiteX24" fmla="*/ 3467100 w 3638550"/>
                <a:gd name="connsiteY24" fmla="*/ 328613 h 524061"/>
                <a:gd name="connsiteX25" fmla="*/ 3533775 w 3638550"/>
                <a:gd name="connsiteY25" fmla="*/ 204788 h 524061"/>
                <a:gd name="connsiteX26" fmla="*/ 3576637 w 3638550"/>
                <a:gd name="connsiteY26" fmla="*/ 123825 h 524061"/>
                <a:gd name="connsiteX27" fmla="*/ 3638550 w 3638550"/>
                <a:gd name="connsiteY27" fmla="*/ 0 h 524061"/>
                <a:gd name="connsiteX0" fmla="*/ 0 w 3638550"/>
                <a:gd name="connsiteY0" fmla="*/ 42863 h 523898"/>
                <a:gd name="connsiteX1" fmla="*/ 57150 w 3638550"/>
                <a:gd name="connsiteY1" fmla="*/ 214313 h 523898"/>
                <a:gd name="connsiteX2" fmla="*/ 209550 w 3638550"/>
                <a:gd name="connsiteY2" fmla="*/ 428625 h 523898"/>
                <a:gd name="connsiteX3" fmla="*/ 461962 w 3638550"/>
                <a:gd name="connsiteY3" fmla="*/ 519113 h 523898"/>
                <a:gd name="connsiteX4" fmla="*/ 671512 w 3638550"/>
                <a:gd name="connsiteY4" fmla="*/ 400050 h 523898"/>
                <a:gd name="connsiteX5" fmla="*/ 771525 w 3638550"/>
                <a:gd name="connsiteY5" fmla="*/ 252413 h 523898"/>
                <a:gd name="connsiteX6" fmla="*/ 842962 w 3638550"/>
                <a:gd name="connsiteY6" fmla="*/ 80963 h 523898"/>
                <a:gd name="connsiteX7" fmla="*/ 990600 w 3638550"/>
                <a:gd name="connsiteY7" fmla="*/ 304800 h 523898"/>
                <a:gd name="connsiteX8" fmla="*/ 1238250 w 3638550"/>
                <a:gd name="connsiteY8" fmla="*/ 471488 h 523898"/>
                <a:gd name="connsiteX9" fmla="*/ 1328737 w 3638550"/>
                <a:gd name="connsiteY9" fmla="*/ 523875 h 523898"/>
                <a:gd name="connsiteX10" fmla="*/ 1500187 w 3638550"/>
                <a:gd name="connsiteY10" fmla="*/ 476250 h 523898"/>
                <a:gd name="connsiteX11" fmla="*/ 1666875 w 3638550"/>
                <a:gd name="connsiteY11" fmla="*/ 347663 h 523898"/>
                <a:gd name="connsiteX12" fmla="*/ 1800225 w 3638550"/>
                <a:gd name="connsiteY12" fmla="*/ 147638 h 523898"/>
                <a:gd name="connsiteX13" fmla="*/ 1857375 w 3638550"/>
                <a:gd name="connsiteY13" fmla="*/ 52388 h 523898"/>
                <a:gd name="connsiteX14" fmla="*/ 1976437 w 3638550"/>
                <a:gd name="connsiteY14" fmla="*/ 252413 h 523898"/>
                <a:gd name="connsiteX15" fmla="*/ 2281237 w 3638550"/>
                <a:gd name="connsiteY15" fmla="*/ 485775 h 523898"/>
                <a:gd name="connsiteX16" fmla="*/ 2405062 w 3638550"/>
                <a:gd name="connsiteY16" fmla="*/ 471488 h 523898"/>
                <a:gd name="connsiteX17" fmla="*/ 2562225 w 3638550"/>
                <a:gd name="connsiteY17" fmla="*/ 361950 h 523898"/>
                <a:gd name="connsiteX18" fmla="*/ 2681287 w 3638550"/>
                <a:gd name="connsiteY18" fmla="*/ 142875 h 523898"/>
                <a:gd name="connsiteX19" fmla="*/ 2747962 w 3638550"/>
                <a:gd name="connsiteY19" fmla="*/ 19050 h 523898"/>
                <a:gd name="connsiteX20" fmla="*/ 2814637 w 3638550"/>
                <a:gd name="connsiteY20" fmla="*/ 176213 h 523898"/>
                <a:gd name="connsiteX21" fmla="*/ 2986087 w 3638550"/>
                <a:gd name="connsiteY21" fmla="*/ 385763 h 523898"/>
                <a:gd name="connsiteX22" fmla="*/ 3152775 w 3638550"/>
                <a:gd name="connsiteY22" fmla="*/ 490538 h 523898"/>
                <a:gd name="connsiteX23" fmla="*/ 3343275 w 3638550"/>
                <a:gd name="connsiteY23" fmla="*/ 442913 h 523898"/>
                <a:gd name="connsiteX24" fmla="*/ 3467100 w 3638550"/>
                <a:gd name="connsiteY24" fmla="*/ 328613 h 523898"/>
                <a:gd name="connsiteX25" fmla="*/ 3533775 w 3638550"/>
                <a:gd name="connsiteY25" fmla="*/ 204788 h 523898"/>
                <a:gd name="connsiteX26" fmla="*/ 3576637 w 3638550"/>
                <a:gd name="connsiteY26" fmla="*/ 123825 h 523898"/>
                <a:gd name="connsiteX27" fmla="*/ 3638550 w 3638550"/>
                <a:gd name="connsiteY27" fmla="*/ 0 h 523898"/>
                <a:gd name="connsiteX0" fmla="*/ 0 w 3638550"/>
                <a:gd name="connsiteY0" fmla="*/ 42863 h 519463"/>
                <a:gd name="connsiteX1" fmla="*/ 57150 w 3638550"/>
                <a:gd name="connsiteY1" fmla="*/ 214313 h 519463"/>
                <a:gd name="connsiteX2" fmla="*/ 209550 w 3638550"/>
                <a:gd name="connsiteY2" fmla="*/ 428625 h 519463"/>
                <a:gd name="connsiteX3" fmla="*/ 461962 w 3638550"/>
                <a:gd name="connsiteY3" fmla="*/ 519113 h 519463"/>
                <a:gd name="connsiteX4" fmla="*/ 671512 w 3638550"/>
                <a:gd name="connsiteY4" fmla="*/ 400050 h 519463"/>
                <a:gd name="connsiteX5" fmla="*/ 771525 w 3638550"/>
                <a:gd name="connsiteY5" fmla="*/ 252413 h 519463"/>
                <a:gd name="connsiteX6" fmla="*/ 842962 w 3638550"/>
                <a:gd name="connsiteY6" fmla="*/ 80963 h 519463"/>
                <a:gd name="connsiteX7" fmla="*/ 990600 w 3638550"/>
                <a:gd name="connsiteY7" fmla="*/ 304800 h 519463"/>
                <a:gd name="connsiteX8" fmla="*/ 1238250 w 3638550"/>
                <a:gd name="connsiteY8" fmla="*/ 471488 h 519463"/>
                <a:gd name="connsiteX9" fmla="*/ 1338262 w 3638550"/>
                <a:gd name="connsiteY9" fmla="*/ 504825 h 519463"/>
                <a:gd name="connsiteX10" fmla="*/ 1500187 w 3638550"/>
                <a:gd name="connsiteY10" fmla="*/ 476250 h 519463"/>
                <a:gd name="connsiteX11" fmla="*/ 1666875 w 3638550"/>
                <a:gd name="connsiteY11" fmla="*/ 347663 h 519463"/>
                <a:gd name="connsiteX12" fmla="*/ 1800225 w 3638550"/>
                <a:gd name="connsiteY12" fmla="*/ 147638 h 519463"/>
                <a:gd name="connsiteX13" fmla="*/ 1857375 w 3638550"/>
                <a:gd name="connsiteY13" fmla="*/ 52388 h 519463"/>
                <a:gd name="connsiteX14" fmla="*/ 1976437 w 3638550"/>
                <a:gd name="connsiteY14" fmla="*/ 252413 h 519463"/>
                <a:gd name="connsiteX15" fmla="*/ 2281237 w 3638550"/>
                <a:gd name="connsiteY15" fmla="*/ 485775 h 519463"/>
                <a:gd name="connsiteX16" fmla="*/ 2405062 w 3638550"/>
                <a:gd name="connsiteY16" fmla="*/ 471488 h 519463"/>
                <a:gd name="connsiteX17" fmla="*/ 2562225 w 3638550"/>
                <a:gd name="connsiteY17" fmla="*/ 361950 h 519463"/>
                <a:gd name="connsiteX18" fmla="*/ 2681287 w 3638550"/>
                <a:gd name="connsiteY18" fmla="*/ 142875 h 519463"/>
                <a:gd name="connsiteX19" fmla="*/ 2747962 w 3638550"/>
                <a:gd name="connsiteY19" fmla="*/ 19050 h 519463"/>
                <a:gd name="connsiteX20" fmla="*/ 2814637 w 3638550"/>
                <a:gd name="connsiteY20" fmla="*/ 176213 h 519463"/>
                <a:gd name="connsiteX21" fmla="*/ 2986087 w 3638550"/>
                <a:gd name="connsiteY21" fmla="*/ 385763 h 519463"/>
                <a:gd name="connsiteX22" fmla="*/ 3152775 w 3638550"/>
                <a:gd name="connsiteY22" fmla="*/ 490538 h 519463"/>
                <a:gd name="connsiteX23" fmla="*/ 3343275 w 3638550"/>
                <a:gd name="connsiteY23" fmla="*/ 442913 h 519463"/>
                <a:gd name="connsiteX24" fmla="*/ 3467100 w 3638550"/>
                <a:gd name="connsiteY24" fmla="*/ 328613 h 519463"/>
                <a:gd name="connsiteX25" fmla="*/ 3533775 w 3638550"/>
                <a:gd name="connsiteY25" fmla="*/ 204788 h 519463"/>
                <a:gd name="connsiteX26" fmla="*/ 3576637 w 3638550"/>
                <a:gd name="connsiteY26" fmla="*/ 123825 h 519463"/>
                <a:gd name="connsiteX27" fmla="*/ 3638550 w 3638550"/>
                <a:gd name="connsiteY27" fmla="*/ 0 h 519463"/>
                <a:gd name="connsiteX0" fmla="*/ 0 w 3638550"/>
                <a:gd name="connsiteY0" fmla="*/ 42863 h 519463"/>
                <a:gd name="connsiteX1" fmla="*/ 57150 w 3638550"/>
                <a:gd name="connsiteY1" fmla="*/ 214313 h 519463"/>
                <a:gd name="connsiteX2" fmla="*/ 209550 w 3638550"/>
                <a:gd name="connsiteY2" fmla="*/ 428625 h 519463"/>
                <a:gd name="connsiteX3" fmla="*/ 461962 w 3638550"/>
                <a:gd name="connsiteY3" fmla="*/ 519113 h 519463"/>
                <a:gd name="connsiteX4" fmla="*/ 671512 w 3638550"/>
                <a:gd name="connsiteY4" fmla="*/ 400050 h 519463"/>
                <a:gd name="connsiteX5" fmla="*/ 771525 w 3638550"/>
                <a:gd name="connsiteY5" fmla="*/ 252413 h 519463"/>
                <a:gd name="connsiteX6" fmla="*/ 842962 w 3638550"/>
                <a:gd name="connsiteY6" fmla="*/ 80963 h 519463"/>
                <a:gd name="connsiteX7" fmla="*/ 990600 w 3638550"/>
                <a:gd name="connsiteY7" fmla="*/ 304800 h 519463"/>
                <a:gd name="connsiteX8" fmla="*/ 1238250 w 3638550"/>
                <a:gd name="connsiteY8" fmla="*/ 471488 h 519463"/>
                <a:gd name="connsiteX9" fmla="*/ 1338262 w 3638550"/>
                <a:gd name="connsiteY9" fmla="*/ 504825 h 519463"/>
                <a:gd name="connsiteX10" fmla="*/ 1500187 w 3638550"/>
                <a:gd name="connsiteY10" fmla="*/ 476250 h 519463"/>
                <a:gd name="connsiteX11" fmla="*/ 1666875 w 3638550"/>
                <a:gd name="connsiteY11" fmla="*/ 347663 h 519463"/>
                <a:gd name="connsiteX12" fmla="*/ 1800225 w 3638550"/>
                <a:gd name="connsiteY12" fmla="*/ 147638 h 519463"/>
                <a:gd name="connsiteX13" fmla="*/ 1857375 w 3638550"/>
                <a:gd name="connsiteY13" fmla="*/ 52388 h 519463"/>
                <a:gd name="connsiteX14" fmla="*/ 1976437 w 3638550"/>
                <a:gd name="connsiteY14" fmla="*/ 252413 h 519463"/>
                <a:gd name="connsiteX15" fmla="*/ 2281237 w 3638550"/>
                <a:gd name="connsiteY15" fmla="*/ 485775 h 519463"/>
                <a:gd name="connsiteX16" fmla="*/ 2405062 w 3638550"/>
                <a:gd name="connsiteY16" fmla="*/ 471488 h 519463"/>
                <a:gd name="connsiteX17" fmla="*/ 2562225 w 3638550"/>
                <a:gd name="connsiteY17" fmla="*/ 361950 h 519463"/>
                <a:gd name="connsiteX18" fmla="*/ 2681287 w 3638550"/>
                <a:gd name="connsiteY18" fmla="*/ 142875 h 519463"/>
                <a:gd name="connsiteX19" fmla="*/ 2747962 w 3638550"/>
                <a:gd name="connsiteY19" fmla="*/ 19050 h 519463"/>
                <a:gd name="connsiteX20" fmla="*/ 2814637 w 3638550"/>
                <a:gd name="connsiteY20" fmla="*/ 176213 h 519463"/>
                <a:gd name="connsiteX21" fmla="*/ 2986087 w 3638550"/>
                <a:gd name="connsiteY21" fmla="*/ 385763 h 519463"/>
                <a:gd name="connsiteX22" fmla="*/ 3152775 w 3638550"/>
                <a:gd name="connsiteY22" fmla="*/ 490538 h 519463"/>
                <a:gd name="connsiteX23" fmla="*/ 3343275 w 3638550"/>
                <a:gd name="connsiteY23" fmla="*/ 442913 h 519463"/>
                <a:gd name="connsiteX24" fmla="*/ 3467100 w 3638550"/>
                <a:gd name="connsiteY24" fmla="*/ 328613 h 519463"/>
                <a:gd name="connsiteX25" fmla="*/ 3533775 w 3638550"/>
                <a:gd name="connsiteY25" fmla="*/ 204788 h 519463"/>
                <a:gd name="connsiteX26" fmla="*/ 3576637 w 3638550"/>
                <a:gd name="connsiteY26" fmla="*/ 123825 h 519463"/>
                <a:gd name="connsiteX27" fmla="*/ 3638550 w 3638550"/>
                <a:gd name="connsiteY27" fmla="*/ 0 h 519463"/>
                <a:gd name="connsiteX0" fmla="*/ 0 w 3638550"/>
                <a:gd name="connsiteY0" fmla="*/ 42863 h 519463"/>
                <a:gd name="connsiteX1" fmla="*/ 57150 w 3638550"/>
                <a:gd name="connsiteY1" fmla="*/ 214313 h 519463"/>
                <a:gd name="connsiteX2" fmla="*/ 209550 w 3638550"/>
                <a:gd name="connsiteY2" fmla="*/ 428625 h 519463"/>
                <a:gd name="connsiteX3" fmla="*/ 461962 w 3638550"/>
                <a:gd name="connsiteY3" fmla="*/ 519113 h 519463"/>
                <a:gd name="connsiteX4" fmla="*/ 671512 w 3638550"/>
                <a:gd name="connsiteY4" fmla="*/ 400050 h 519463"/>
                <a:gd name="connsiteX5" fmla="*/ 771525 w 3638550"/>
                <a:gd name="connsiteY5" fmla="*/ 252413 h 519463"/>
                <a:gd name="connsiteX6" fmla="*/ 842962 w 3638550"/>
                <a:gd name="connsiteY6" fmla="*/ 80963 h 519463"/>
                <a:gd name="connsiteX7" fmla="*/ 990600 w 3638550"/>
                <a:gd name="connsiteY7" fmla="*/ 304800 h 519463"/>
                <a:gd name="connsiteX8" fmla="*/ 1233487 w 3638550"/>
                <a:gd name="connsiteY8" fmla="*/ 471488 h 519463"/>
                <a:gd name="connsiteX9" fmla="*/ 1338262 w 3638550"/>
                <a:gd name="connsiteY9" fmla="*/ 504825 h 519463"/>
                <a:gd name="connsiteX10" fmla="*/ 1500187 w 3638550"/>
                <a:gd name="connsiteY10" fmla="*/ 476250 h 519463"/>
                <a:gd name="connsiteX11" fmla="*/ 1666875 w 3638550"/>
                <a:gd name="connsiteY11" fmla="*/ 347663 h 519463"/>
                <a:gd name="connsiteX12" fmla="*/ 1800225 w 3638550"/>
                <a:gd name="connsiteY12" fmla="*/ 147638 h 519463"/>
                <a:gd name="connsiteX13" fmla="*/ 1857375 w 3638550"/>
                <a:gd name="connsiteY13" fmla="*/ 52388 h 519463"/>
                <a:gd name="connsiteX14" fmla="*/ 1976437 w 3638550"/>
                <a:gd name="connsiteY14" fmla="*/ 252413 h 519463"/>
                <a:gd name="connsiteX15" fmla="*/ 2281237 w 3638550"/>
                <a:gd name="connsiteY15" fmla="*/ 485775 h 519463"/>
                <a:gd name="connsiteX16" fmla="*/ 2405062 w 3638550"/>
                <a:gd name="connsiteY16" fmla="*/ 471488 h 519463"/>
                <a:gd name="connsiteX17" fmla="*/ 2562225 w 3638550"/>
                <a:gd name="connsiteY17" fmla="*/ 361950 h 519463"/>
                <a:gd name="connsiteX18" fmla="*/ 2681287 w 3638550"/>
                <a:gd name="connsiteY18" fmla="*/ 142875 h 519463"/>
                <a:gd name="connsiteX19" fmla="*/ 2747962 w 3638550"/>
                <a:gd name="connsiteY19" fmla="*/ 19050 h 519463"/>
                <a:gd name="connsiteX20" fmla="*/ 2814637 w 3638550"/>
                <a:gd name="connsiteY20" fmla="*/ 176213 h 519463"/>
                <a:gd name="connsiteX21" fmla="*/ 2986087 w 3638550"/>
                <a:gd name="connsiteY21" fmla="*/ 385763 h 519463"/>
                <a:gd name="connsiteX22" fmla="*/ 3152775 w 3638550"/>
                <a:gd name="connsiteY22" fmla="*/ 490538 h 519463"/>
                <a:gd name="connsiteX23" fmla="*/ 3343275 w 3638550"/>
                <a:gd name="connsiteY23" fmla="*/ 442913 h 519463"/>
                <a:gd name="connsiteX24" fmla="*/ 3467100 w 3638550"/>
                <a:gd name="connsiteY24" fmla="*/ 328613 h 519463"/>
                <a:gd name="connsiteX25" fmla="*/ 3533775 w 3638550"/>
                <a:gd name="connsiteY25" fmla="*/ 204788 h 519463"/>
                <a:gd name="connsiteX26" fmla="*/ 3576637 w 3638550"/>
                <a:gd name="connsiteY26" fmla="*/ 123825 h 519463"/>
                <a:gd name="connsiteX27" fmla="*/ 3638550 w 3638550"/>
                <a:gd name="connsiteY27" fmla="*/ 0 h 519463"/>
                <a:gd name="connsiteX0" fmla="*/ 0 w 3638550"/>
                <a:gd name="connsiteY0" fmla="*/ 42863 h 519463"/>
                <a:gd name="connsiteX1" fmla="*/ 57150 w 3638550"/>
                <a:gd name="connsiteY1" fmla="*/ 214313 h 519463"/>
                <a:gd name="connsiteX2" fmla="*/ 209550 w 3638550"/>
                <a:gd name="connsiteY2" fmla="*/ 428625 h 519463"/>
                <a:gd name="connsiteX3" fmla="*/ 461962 w 3638550"/>
                <a:gd name="connsiteY3" fmla="*/ 519113 h 519463"/>
                <a:gd name="connsiteX4" fmla="*/ 671512 w 3638550"/>
                <a:gd name="connsiteY4" fmla="*/ 400050 h 519463"/>
                <a:gd name="connsiteX5" fmla="*/ 771525 w 3638550"/>
                <a:gd name="connsiteY5" fmla="*/ 252413 h 519463"/>
                <a:gd name="connsiteX6" fmla="*/ 842962 w 3638550"/>
                <a:gd name="connsiteY6" fmla="*/ 80963 h 519463"/>
                <a:gd name="connsiteX7" fmla="*/ 1014413 w 3638550"/>
                <a:gd name="connsiteY7" fmla="*/ 295275 h 519463"/>
                <a:gd name="connsiteX8" fmla="*/ 1233487 w 3638550"/>
                <a:gd name="connsiteY8" fmla="*/ 471488 h 519463"/>
                <a:gd name="connsiteX9" fmla="*/ 1338262 w 3638550"/>
                <a:gd name="connsiteY9" fmla="*/ 504825 h 519463"/>
                <a:gd name="connsiteX10" fmla="*/ 1500187 w 3638550"/>
                <a:gd name="connsiteY10" fmla="*/ 476250 h 519463"/>
                <a:gd name="connsiteX11" fmla="*/ 1666875 w 3638550"/>
                <a:gd name="connsiteY11" fmla="*/ 347663 h 519463"/>
                <a:gd name="connsiteX12" fmla="*/ 1800225 w 3638550"/>
                <a:gd name="connsiteY12" fmla="*/ 147638 h 519463"/>
                <a:gd name="connsiteX13" fmla="*/ 1857375 w 3638550"/>
                <a:gd name="connsiteY13" fmla="*/ 52388 h 519463"/>
                <a:gd name="connsiteX14" fmla="*/ 1976437 w 3638550"/>
                <a:gd name="connsiteY14" fmla="*/ 252413 h 519463"/>
                <a:gd name="connsiteX15" fmla="*/ 2281237 w 3638550"/>
                <a:gd name="connsiteY15" fmla="*/ 485775 h 519463"/>
                <a:gd name="connsiteX16" fmla="*/ 2405062 w 3638550"/>
                <a:gd name="connsiteY16" fmla="*/ 471488 h 519463"/>
                <a:gd name="connsiteX17" fmla="*/ 2562225 w 3638550"/>
                <a:gd name="connsiteY17" fmla="*/ 361950 h 519463"/>
                <a:gd name="connsiteX18" fmla="*/ 2681287 w 3638550"/>
                <a:gd name="connsiteY18" fmla="*/ 142875 h 519463"/>
                <a:gd name="connsiteX19" fmla="*/ 2747962 w 3638550"/>
                <a:gd name="connsiteY19" fmla="*/ 19050 h 519463"/>
                <a:gd name="connsiteX20" fmla="*/ 2814637 w 3638550"/>
                <a:gd name="connsiteY20" fmla="*/ 176213 h 519463"/>
                <a:gd name="connsiteX21" fmla="*/ 2986087 w 3638550"/>
                <a:gd name="connsiteY21" fmla="*/ 385763 h 519463"/>
                <a:gd name="connsiteX22" fmla="*/ 3152775 w 3638550"/>
                <a:gd name="connsiteY22" fmla="*/ 490538 h 519463"/>
                <a:gd name="connsiteX23" fmla="*/ 3343275 w 3638550"/>
                <a:gd name="connsiteY23" fmla="*/ 442913 h 519463"/>
                <a:gd name="connsiteX24" fmla="*/ 3467100 w 3638550"/>
                <a:gd name="connsiteY24" fmla="*/ 328613 h 519463"/>
                <a:gd name="connsiteX25" fmla="*/ 3533775 w 3638550"/>
                <a:gd name="connsiteY25" fmla="*/ 204788 h 519463"/>
                <a:gd name="connsiteX26" fmla="*/ 3576637 w 3638550"/>
                <a:gd name="connsiteY26" fmla="*/ 123825 h 519463"/>
                <a:gd name="connsiteX27" fmla="*/ 3638550 w 3638550"/>
                <a:gd name="connsiteY27" fmla="*/ 0 h 519463"/>
                <a:gd name="connsiteX0" fmla="*/ 0 w 3638550"/>
                <a:gd name="connsiteY0" fmla="*/ 42863 h 519463"/>
                <a:gd name="connsiteX1" fmla="*/ 57150 w 3638550"/>
                <a:gd name="connsiteY1" fmla="*/ 214313 h 519463"/>
                <a:gd name="connsiteX2" fmla="*/ 209550 w 3638550"/>
                <a:gd name="connsiteY2" fmla="*/ 428625 h 519463"/>
                <a:gd name="connsiteX3" fmla="*/ 461962 w 3638550"/>
                <a:gd name="connsiteY3" fmla="*/ 519113 h 519463"/>
                <a:gd name="connsiteX4" fmla="*/ 671512 w 3638550"/>
                <a:gd name="connsiteY4" fmla="*/ 400050 h 519463"/>
                <a:gd name="connsiteX5" fmla="*/ 771525 w 3638550"/>
                <a:gd name="connsiteY5" fmla="*/ 252413 h 519463"/>
                <a:gd name="connsiteX6" fmla="*/ 842962 w 3638550"/>
                <a:gd name="connsiteY6" fmla="*/ 80963 h 519463"/>
                <a:gd name="connsiteX7" fmla="*/ 1014413 w 3638550"/>
                <a:gd name="connsiteY7" fmla="*/ 295275 h 519463"/>
                <a:gd name="connsiteX8" fmla="*/ 1233487 w 3638550"/>
                <a:gd name="connsiteY8" fmla="*/ 471488 h 519463"/>
                <a:gd name="connsiteX9" fmla="*/ 1338262 w 3638550"/>
                <a:gd name="connsiteY9" fmla="*/ 504825 h 519463"/>
                <a:gd name="connsiteX10" fmla="*/ 1500187 w 3638550"/>
                <a:gd name="connsiteY10" fmla="*/ 476250 h 519463"/>
                <a:gd name="connsiteX11" fmla="*/ 1666875 w 3638550"/>
                <a:gd name="connsiteY11" fmla="*/ 347663 h 519463"/>
                <a:gd name="connsiteX12" fmla="*/ 1800225 w 3638550"/>
                <a:gd name="connsiteY12" fmla="*/ 147638 h 519463"/>
                <a:gd name="connsiteX13" fmla="*/ 1857375 w 3638550"/>
                <a:gd name="connsiteY13" fmla="*/ 52388 h 519463"/>
                <a:gd name="connsiteX14" fmla="*/ 1976437 w 3638550"/>
                <a:gd name="connsiteY14" fmla="*/ 252413 h 519463"/>
                <a:gd name="connsiteX15" fmla="*/ 2281237 w 3638550"/>
                <a:gd name="connsiteY15" fmla="*/ 485775 h 519463"/>
                <a:gd name="connsiteX16" fmla="*/ 2405062 w 3638550"/>
                <a:gd name="connsiteY16" fmla="*/ 471488 h 519463"/>
                <a:gd name="connsiteX17" fmla="*/ 2562225 w 3638550"/>
                <a:gd name="connsiteY17" fmla="*/ 361950 h 519463"/>
                <a:gd name="connsiteX18" fmla="*/ 2681287 w 3638550"/>
                <a:gd name="connsiteY18" fmla="*/ 142875 h 519463"/>
                <a:gd name="connsiteX19" fmla="*/ 2747962 w 3638550"/>
                <a:gd name="connsiteY19" fmla="*/ 19050 h 519463"/>
                <a:gd name="connsiteX20" fmla="*/ 2814637 w 3638550"/>
                <a:gd name="connsiteY20" fmla="*/ 176213 h 519463"/>
                <a:gd name="connsiteX21" fmla="*/ 2986087 w 3638550"/>
                <a:gd name="connsiteY21" fmla="*/ 385763 h 519463"/>
                <a:gd name="connsiteX22" fmla="*/ 3152775 w 3638550"/>
                <a:gd name="connsiteY22" fmla="*/ 490538 h 519463"/>
                <a:gd name="connsiteX23" fmla="*/ 3343275 w 3638550"/>
                <a:gd name="connsiteY23" fmla="*/ 442913 h 519463"/>
                <a:gd name="connsiteX24" fmla="*/ 3467100 w 3638550"/>
                <a:gd name="connsiteY24" fmla="*/ 328613 h 519463"/>
                <a:gd name="connsiteX25" fmla="*/ 3533775 w 3638550"/>
                <a:gd name="connsiteY25" fmla="*/ 204788 h 519463"/>
                <a:gd name="connsiteX26" fmla="*/ 3576637 w 3638550"/>
                <a:gd name="connsiteY26" fmla="*/ 123825 h 519463"/>
                <a:gd name="connsiteX27" fmla="*/ 3638550 w 3638550"/>
                <a:gd name="connsiteY27" fmla="*/ 0 h 519463"/>
                <a:gd name="connsiteX0" fmla="*/ 0 w 3638550"/>
                <a:gd name="connsiteY0" fmla="*/ 42863 h 519463"/>
                <a:gd name="connsiteX1" fmla="*/ 57150 w 3638550"/>
                <a:gd name="connsiteY1" fmla="*/ 214313 h 519463"/>
                <a:gd name="connsiteX2" fmla="*/ 209550 w 3638550"/>
                <a:gd name="connsiteY2" fmla="*/ 428625 h 519463"/>
                <a:gd name="connsiteX3" fmla="*/ 461962 w 3638550"/>
                <a:gd name="connsiteY3" fmla="*/ 519113 h 519463"/>
                <a:gd name="connsiteX4" fmla="*/ 671512 w 3638550"/>
                <a:gd name="connsiteY4" fmla="*/ 400050 h 519463"/>
                <a:gd name="connsiteX5" fmla="*/ 771525 w 3638550"/>
                <a:gd name="connsiteY5" fmla="*/ 252413 h 519463"/>
                <a:gd name="connsiteX6" fmla="*/ 842962 w 3638550"/>
                <a:gd name="connsiteY6" fmla="*/ 80963 h 519463"/>
                <a:gd name="connsiteX7" fmla="*/ 1014413 w 3638550"/>
                <a:gd name="connsiteY7" fmla="*/ 295275 h 519463"/>
                <a:gd name="connsiteX8" fmla="*/ 1233487 w 3638550"/>
                <a:gd name="connsiteY8" fmla="*/ 471488 h 519463"/>
                <a:gd name="connsiteX9" fmla="*/ 1338262 w 3638550"/>
                <a:gd name="connsiteY9" fmla="*/ 504825 h 519463"/>
                <a:gd name="connsiteX10" fmla="*/ 1500187 w 3638550"/>
                <a:gd name="connsiteY10" fmla="*/ 476250 h 519463"/>
                <a:gd name="connsiteX11" fmla="*/ 1666875 w 3638550"/>
                <a:gd name="connsiteY11" fmla="*/ 347663 h 519463"/>
                <a:gd name="connsiteX12" fmla="*/ 1800225 w 3638550"/>
                <a:gd name="connsiteY12" fmla="*/ 147638 h 519463"/>
                <a:gd name="connsiteX13" fmla="*/ 1857375 w 3638550"/>
                <a:gd name="connsiteY13" fmla="*/ 52388 h 519463"/>
                <a:gd name="connsiteX14" fmla="*/ 1976437 w 3638550"/>
                <a:gd name="connsiteY14" fmla="*/ 252413 h 519463"/>
                <a:gd name="connsiteX15" fmla="*/ 2281237 w 3638550"/>
                <a:gd name="connsiteY15" fmla="*/ 485775 h 519463"/>
                <a:gd name="connsiteX16" fmla="*/ 2405062 w 3638550"/>
                <a:gd name="connsiteY16" fmla="*/ 471488 h 519463"/>
                <a:gd name="connsiteX17" fmla="*/ 2562225 w 3638550"/>
                <a:gd name="connsiteY17" fmla="*/ 361950 h 519463"/>
                <a:gd name="connsiteX18" fmla="*/ 2681287 w 3638550"/>
                <a:gd name="connsiteY18" fmla="*/ 142875 h 519463"/>
                <a:gd name="connsiteX19" fmla="*/ 2747962 w 3638550"/>
                <a:gd name="connsiteY19" fmla="*/ 19050 h 519463"/>
                <a:gd name="connsiteX20" fmla="*/ 2814637 w 3638550"/>
                <a:gd name="connsiteY20" fmla="*/ 176213 h 519463"/>
                <a:gd name="connsiteX21" fmla="*/ 2986087 w 3638550"/>
                <a:gd name="connsiteY21" fmla="*/ 385763 h 519463"/>
                <a:gd name="connsiteX22" fmla="*/ 3152775 w 3638550"/>
                <a:gd name="connsiteY22" fmla="*/ 490538 h 519463"/>
                <a:gd name="connsiteX23" fmla="*/ 3343275 w 3638550"/>
                <a:gd name="connsiteY23" fmla="*/ 442913 h 519463"/>
                <a:gd name="connsiteX24" fmla="*/ 3467100 w 3638550"/>
                <a:gd name="connsiteY24" fmla="*/ 328613 h 519463"/>
                <a:gd name="connsiteX25" fmla="*/ 3533775 w 3638550"/>
                <a:gd name="connsiteY25" fmla="*/ 204788 h 519463"/>
                <a:gd name="connsiteX26" fmla="*/ 3576637 w 3638550"/>
                <a:gd name="connsiteY26" fmla="*/ 123825 h 519463"/>
                <a:gd name="connsiteX27" fmla="*/ 3638550 w 3638550"/>
                <a:gd name="connsiteY27" fmla="*/ 0 h 519463"/>
                <a:gd name="connsiteX0" fmla="*/ 0 w 3638550"/>
                <a:gd name="connsiteY0" fmla="*/ 42863 h 519463"/>
                <a:gd name="connsiteX1" fmla="*/ 57150 w 3638550"/>
                <a:gd name="connsiteY1" fmla="*/ 214313 h 519463"/>
                <a:gd name="connsiteX2" fmla="*/ 209550 w 3638550"/>
                <a:gd name="connsiteY2" fmla="*/ 428625 h 519463"/>
                <a:gd name="connsiteX3" fmla="*/ 461962 w 3638550"/>
                <a:gd name="connsiteY3" fmla="*/ 519113 h 519463"/>
                <a:gd name="connsiteX4" fmla="*/ 671512 w 3638550"/>
                <a:gd name="connsiteY4" fmla="*/ 400050 h 519463"/>
                <a:gd name="connsiteX5" fmla="*/ 771525 w 3638550"/>
                <a:gd name="connsiteY5" fmla="*/ 252413 h 519463"/>
                <a:gd name="connsiteX6" fmla="*/ 842962 w 3638550"/>
                <a:gd name="connsiteY6" fmla="*/ 80963 h 519463"/>
                <a:gd name="connsiteX7" fmla="*/ 1014413 w 3638550"/>
                <a:gd name="connsiteY7" fmla="*/ 295275 h 519463"/>
                <a:gd name="connsiteX8" fmla="*/ 1233487 w 3638550"/>
                <a:gd name="connsiteY8" fmla="*/ 471488 h 519463"/>
                <a:gd name="connsiteX9" fmla="*/ 1338262 w 3638550"/>
                <a:gd name="connsiteY9" fmla="*/ 504825 h 519463"/>
                <a:gd name="connsiteX10" fmla="*/ 1500187 w 3638550"/>
                <a:gd name="connsiteY10" fmla="*/ 476250 h 519463"/>
                <a:gd name="connsiteX11" fmla="*/ 1666875 w 3638550"/>
                <a:gd name="connsiteY11" fmla="*/ 347663 h 519463"/>
                <a:gd name="connsiteX12" fmla="*/ 1800225 w 3638550"/>
                <a:gd name="connsiteY12" fmla="*/ 147638 h 519463"/>
                <a:gd name="connsiteX13" fmla="*/ 1857375 w 3638550"/>
                <a:gd name="connsiteY13" fmla="*/ 52388 h 519463"/>
                <a:gd name="connsiteX14" fmla="*/ 1976437 w 3638550"/>
                <a:gd name="connsiteY14" fmla="*/ 252413 h 519463"/>
                <a:gd name="connsiteX15" fmla="*/ 2281237 w 3638550"/>
                <a:gd name="connsiteY15" fmla="*/ 485775 h 519463"/>
                <a:gd name="connsiteX16" fmla="*/ 2414587 w 3638550"/>
                <a:gd name="connsiteY16" fmla="*/ 490538 h 519463"/>
                <a:gd name="connsiteX17" fmla="*/ 2562225 w 3638550"/>
                <a:gd name="connsiteY17" fmla="*/ 361950 h 519463"/>
                <a:gd name="connsiteX18" fmla="*/ 2681287 w 3638550"/>
                <a:gd name="connsiteY18" fmla="*/ 142875 h 519463"/>
                <a:gd name="connsiteX19" fmla="*/ 2747962 w 3638550"/>
                <a:gd name="connsiteY19" fmla="*/ 19050 h 519463"/>
                <a:gd name="connsiteX20" fmla="*/ 2814637 w 3638550"/>
                <a:gd name="connsiteY20" fmla="*/ 176213 h 519463"/>
                <a:gd name="connsiteX21" fmla="*/ 2986087 w 3638550"/>
                <a:gd name="connsiteY21" fmla="*/ 385763 h 519463"/>
                <a:gd name="connsiteX22" fmla="*/ 3152775 w 3638550"/>
                <a:gd name="connsiteY22" fmla="*/ 490538 h 519463"/>
                <a:gd name="connsiteX23" fmla="*/ 3343275 w 3638550"/>
                <a:gd name="connsiteY23" fmla="*/ 442913 h 519463"/>
                <a:gd name="connsiteX24" fmla="*/ 3467100 w 3638550"/>
                <a:gd name="connsiteY24" fmla="*/ 328613 h 519463"/>
                <a:gd name="connsiteX25" fmla="*/ 3533775 w 3638550"/>
                <a:gd name="connsiteY25" fmla="*/ 204788 h 519463"/>
                <a:gd name="connsiteX26" fmla="*/ 3576637 w 3638550"/>
                <a:gd name="connsiteY26" fmla="*/ 123825 h 519463"/>
                <a:gd name="connsiteX27" fmla="*/ 3638550 w 3638550"/>
                <a:gd name="connsiteY27" fmla="*/ 0 h 519463"/>
                <a:gd name="connsiteX0" fmla="*/ 0 w 3638550"/>
                <a:gd name="connsiteY0" fmla="*/ 42863 h 519463"/>
                <a:gd name="connsiteX1" fmla="*/ 57150 w 3638550"/>
                <a:gd name="connsiteY1" fmla="*/ 214313 h 519463"/>
                <a:gd name="connsiteX2" fmla="*/ 209550 w 3638550"/>
                <a:gd name="connsiteY2" fmla="*/ 428625 h 519463"/>
                <a:gd name="connsiteX3" fmla="*/ 461962 w 3638550"/>
                <a:gd name="connsiteY3" fmla="*/ 519113 h 519463"/>
                <a:gd name="connsiteX4" fmla="*/ 671512 w 3638550"/>
                <a:gd name="connsiteY4" fmla="*/ 400050 h 519463"/>
                <a:gd name="connsiteX5" fmla="*/ 771525 w 3638550"/>
                <a:gd name="connsiteY5" fmla="*/ 252413 h 519463"/>
                <a:gd name="connsiteX6" fmla="*/ 842962 w 3638550"/>
                <a:gd name="connsiteY6" fmla="*/ 80963 h 519463"/>
                <a:gd name="connsiteX7" fmla="*/ 1014413 w 3638550"/>
                <a:gd name="connsiteY7" fmla="*/ 295275 h 519463"/>
                <a:gd name="connsiteX8" fmla="*/ 1233487 w 3638550"/>
                <a:gd name="connsiteY8" fmla="*/ 471488 h 519463"/>
                <a:gd name="connsiteX9" fmla="*/ 1338262 w 3638550"/>
                <a:gd name="connsiteY9" fmla="*/ 504825 h 519463"/>
                <a:gd name="connsiteX10" fmla="*/ 1500187 w 3638550"/>
                <a:gd name="connsiteY10" fmla="*/ 476250 h 519463"/>
                <a:gd name="connsiteX11" fmla="*/ 1666875 w 3638550"/>
                <a:gd name="connsiteY11" fmla="*/ 347663 h 519463"/>
                <a:gd name="connsiteX12" fmla="*/ 1800225 w 3638550"/>
                <a:gd name="connsiteY12" fmla="*/ 147638 h 519463"/>
                <a:gd name="connsiteX13" fmla="*/ 1857375 w 3638550"/>
                <a:gd name="connsiteY13" fmla="*/ 52388 h 519463"/>
                <a:gd name="connsiteX14" fmla="*/ 1976437 w 3638550"/>
                <a:gd name="connsiteY14" fmla="*/ 252413 h 519463"/>
                <a:gd name="connsiteX15" fmla="*/ 2281237 w 3638550"/>
                <a:gd name="connsiteY15" fmla="*/ 485775 h 519463"/>
                <a:gd name="connsiteX16" fmla="*/ 2414587 w 3638550"/>
                <a:gd name="connsiteY16" fmla="*/ 490538 h 519463"/>
                <a:gd name="connsiteX17" fmla="*/ 2562225 w 3638550"/>
                <a:gd name="connsiteY17" fmla="*/ 361950 h 519463"/>
                <a:gd name="connsiteX18" fmla="*/ 2681287 w 3638550"/>
                <a:gd name="connsiteY18" fmla="*/ 142875 h 519463"/>
                <a:gd name="connsiteX19" fmla="*/ 2747962 w 3638550"/>
                <a:gd name="connsiteY19" fmla="*/ 19050 h 519463"/>
                <a:gd name="connsiteX20" fmla="*/ 2814637 w 3638550"/>
                <a:gd name="connsiteY20" fmla="*/ 176213 h 519463"/>
                <a:gd name="connsiteX21" fmla="*/ 2986087 w 3638550"/>
                <a:gd name="connsiteY21" fmla="*/ 385763 h 519463"/>
                <a:gd name="connsiteX22" fmla="*/ 3152775 w 3638550"/>
                <a:gd name="connsiteY22" fmla="*/ 490538 h 519463"/>
                <a:gd name="connsiteX23" fmla="*/ 3343275 w 3638550"/>
                <a:gd name="connsiteY23" fmla="*/ 442913 h 519463"/>
                <a:gd name="connsiteX24" fmla="*/ 3467100 w 3638550"/>
                <a:gd name="connsiteY24" fmla="*/ 328613 h 519463"/>
                <a:gd name="connsiteX25" fmla="*/ 3533775 w 3638550"/>
                <a:gd name="connsiteY25" fmla="*/ 204788 h 519463"/>
                <a:gd name="connsiteX26" fmla="*/ 3576637 w 3638550"/>
                <a:gd name="connsiteY26" fmla="*/ 123825 h 519463"/>
                <a:gd name="connsiteX27" fmla="*/ 3638550 w 3638550"/>
                <a:gd name="connsiteY27" fmla="*/ 0 h 519463"/>
                <a:gd name="connsiteX0" fmla="*/ 0 w 3638550"/>
                <a:gd name="connsiteY0" fmla="*/ 42863 h 519463"/>
                <a:gd name="connsiteX1" fmla="*/ 57150 w 3638550"/>
                <a:gd name="connsiteY1" fmla="*/ 214313 h 519463"/>
                <a:gd name="connsiteX2" fmla="*/ 209550 w 3638550"/>
                <a:gd name="connsiteY2" fmla="*/ 428625 h 519463"/>
                <a:gd name="connsiteX3" fmla="*/ 461962 w 3638550"/>
                <a:gd name="connsiteY3" fmla="*/ 519113 h 519463"/>
                <a:gd name="connsiteX4" fmla="*/ 671512 w 3638550"/>
                <a:gd name="connsiteY4" fmla="*/ 400050 h 519463"/>
                <a:gd name="connsiteX5" fmla="*/ 771525 w 3638550"/>
                <a:gd name="connsiteY5" fmla="*/ 252413 h 519463"/>
                <a:gd name="connsiteX6" fmla="*/ 842962 w 3638550"/>
                <a:gd name="connsiteY6" fmla="*/ 80963 h 519463"/>
                <a:gd name="connsiteX7" fmla="*/ 1014413 w 3638550"/>
                <a:gd name="connsiteY7" fmla="*/ 295275 h 519463"/>
                <a:gd name="connsiteX8" fmla="*/ 1233487 w 3638550"/>
                <a:gd name="connsiteY8" fmla="*/ 471488 h 519463"/>
                <a:gd name="connsiteX9" fmla="*/ 1338262 w 3638550"/>
                <a:gd name="connsiteY9" fmla="*/ 504825 h 519463"/>
                <a:gd name="connsiteX10" fmla="*/ 1500187 w 3638550"/>
                <a:gd name="connsiteY10" fmla="*/ 476250 h 519463"/>
                <a:gd name="connsiteX11" fmla="*/ 1666875 w 3638550"/>
                <a:gd name="connsiteY11" fmla="*/ 347663 h 519463"/>
                <a:gd name="connsiteX12" fmla="*/ 1800225 w 3638550"/>
                <a:gd name="connsiteY12" fmla="*/ 147638 h 519463"/>
                <a:gd name="connsiteX13" fmla="*/ 1857375 w 3638550"/>
                <a:gd name="connsiteY13" fmla="*/ 52388 h 519463"/>
                <a:gd name="connsiteX14" fmla="*/ 1976437 w 3638550"/>
                <a:gd name="connsiteY14" fmla="*/ 252413 h 519463"/>
                <a:gd name="connsiteX15" fmla="*/ 2281237 w 3638550"/>
                <a:gd name="connsiteY15" fmla="*/ 485775 h 519463"/>
                <a:gd name="connsiteX16" fmla="*/ 2414587 w 3638550"/>
                <a:gd name="connsiteY16" fmla="*/ 490538 h 519463"/>
                <a:gd name="connsiteX17" fmla="*/ 2562225 w 3638550"/>
                <a:gd name="connsiteY17" fmla="*/ 361950 h 519463"/>
                <a:gd name="connsiteX18" fmla="*/ 2681287 w 3638550"/>
                <a:gd name="connsiteY18" fmla="*/ 142875 h 519463"/>
                <a:gd name="connsiteX19" fmla="*/ 2747962 w 3638550"/>
                <a:gd name="connsiteY19" fmla="*/ 19050 h 519463"/>
                <a:gd name="connsiteX20" fmla="*/ 2814637 w 3638550"/>
                <a:gd name="connsiteY20" fmla="*/ 176213 h 519463"/>
                <a:gd name="connsiteX21" fmla="*/ 2986087 w 3638550"/>
                <a:gd name="connsiteY21" fmla="*/ 385763 h 519463"/>
                <a:gd name="connsiteX22" fmla="*/ 3152775 w 3638550"/>
                <a:gd name="connsiteY22" fmla="*/ 490538 h 519463"/>
                <a:gd name="connsiteX23" fmla="*/ 3343275 w 3638550"/>
                <a:gd name="connsiteY23" fmla="*/ 442913 h 519463"/>
                <a:gd name="connsiteX24" fmla="*/ 3467100 w 3638550"/>
                <a:gd name="connsiteY24" fmla="*/ 328613 h 519463"/>
                <a:gd name="connsiteX25" fmla="*/ 3533775 w 3638550"/>
                <a:gd name="connsiteY25" fmla="*/ 204788 h 519463"/>
                <a:gd name="connsiteX26" fmla="*/ 3576637 w 3638550"/>
                <a:gd name="connsiteY26" fmla="*/ 123825 h 519463"/>
                <a:gd name="connsiteX27" fmla="*/ 3638550 w 3638550"/>
                <a:gd name="connsiteY27" fmla="*/ 0 h 519463"/>
                <a:gd name="connsiteX0" fmla="*/ 0 w 3638550"/>
                <a:gd name="connsiteY0" fmla="*/ 42863 h 519463"/>
                <a:gd name="connsiteX1" fmla="*/ 57150 w 3638550"/>
                <a:gd name="connsiteY1" fmla="*/ 214313 h 519463"/>
                <a:gd name="connsiteX2" fmla="*/ 209550 w 3638550"/>
                <a:gd name="connsiteY2" fmla="*/ 428625 h 519463"/>
                <a:gd name="connsiteX3" fmla="*/ 461962 w 3638550"/>
                <a:gd name="connsiteY3" fmla="*/ 519113 h 519463"/>
                <a:gd name="connsiteX4" fmla="*/ 671512 w 3638550"/>
                <a:gd name="connsiteY4" fmla="*/ 400050 h 519463"/>
                <a:gd name="connsiteX5" fmla="*/ 771525 w 3638550"/>
                <a:gd name="connsiteY5" fmla="*/ 252413 h 519463"/>
                <a:gd name="connsiteX6" fmla="*/ 842962 w 3638550"/>
                <a:gd name="connsiteY6" fmla="*/ 80963 h 519463"/>
                <a:gd name="connsiteX7" fmla="*/ 1014413 w 3638550"/>
                <a:gd name="connsiteY7" fmla="*/ 295275 h 519463"/>
                <a:gd name="connsiteX8" fmla="*/ 1233487 w 3638550"/>
                <a:gd name="connsiteY8" fmla="*/ 471488 h 519463"/>
                <a:gd name="connsiteX9" fmla="*/ 1338262 w 3638550"/>
                <a:gd name="connsiteY9" fmla="*/ 504825 h 519463"/>
                <a:gd name="connsiteX10" fmla="*/ 1500187 w 3638550"/>
                <a:gd name="connsiteY10" fmla="*/ 476250 h 519463"/>
                <a:gd name="connsiteX11" fmla="*/ 1666875 w 3638550"/>
                <a:gd name="connsiteY11" fmla="*/ 347663 h 519463"/>
                <a:gd name="connsiteX12" fmla="*/ 1800225 w 3638550"/>
                <a:gd name="connsiteY12" fmla="*/ 147638 h 519463"/>
                <a:gd name="connsiteX13" fmla="*/ 1857375 w 3638550"/>
                <a:gd name="connsiteY13" fmla="*/ 52388 h 519463"/>
                <a:gd name="connsiteX14" fmla="*/ 1976437 w 3638550"/>
                <a:gd name="connsiteY14" fmla="*/ 252413 h 519463"/>
                <a:gd name="connsiteX15" fmla="*/ 2281237 w 3638550"/>
                <a:gd name="connsiteY15" fmla="*/ 485775 h 519463"/>
                <a:gd name="connsiteX16" fmla="*/ 2447924 w 3638550"/>
                <a:gd name="connsiteY16" fmla="*/ 481013 h 519463"/>
                <a:gd name="connsiteX17" fmla="*/ 2562225 w 3638550"/>
                <a:gd name="connsiteY17" fmla="*/ 361950 h 519463"/>
                <a:gd name="connsiteX18" fmla="*/ 2681287 w 3638550"/>
                <a:gd name="connsiteY18" fmla="*/ 142875 h 519463"/>
                <a:gd name="connsiteX19" fmla="*/ 2747962 w 3638550"/>
                <a:gd name="connsiteY19" fmla="*/ 19050 h 519463"/>
                <a:gd name="connsiteX20" fmla="*/ 2814637 w 3638550"/>
                <a:gd name="connsiteY20" fmla="*/ 176213 h 519463"/>
                <a:gd name="connsiteX21" fmla="*/ 2986087 w 3638550"/>
                <a:gd name="connsiteY21" fmla="*/ 385763 h 519463"/>
                <a:gd name="connsiteX22" fmla="*/ 3152775 w 3638550"/>
                <a:gd name="connsiteY22" fmla="*/ 490538 h 519463"/>
                <a:gd name="connsiteX23" fmla="*/ 3343275 w 3638550"/>
                <a:gd name="connsiteY23" fmla="*/ 442913 h 519463"/>
                <a:gd name="connsiteX24" fmla="*/ 3467100 w 3638550"/>
                <a:gd name="connsiteY24" fmla="*/ 328613 h 519463"/>
                <a:gd name="connsiteX25" fmla="*/ 3533775 w 3638550"/>
                <a:gd name="connsiteY25" fmla="*/ 204788 h 519463"/>
                <a:gd name="connsiteX26" fmla="*/ 3576637 w 3638550"/>
                <a:gd name="connsiteY26" fmla="*/ 123825 h 519463"/>
                <a:gd name="connsiteX27" fmla="*/ 3638550 w 3638550"/>
                <a:gd name="connsiteY27" fmla="*/ 0 h 519463"/>
                <a:gd name="connsiteX0" fmla="*/ 0 w 3638550"/>
                <a:gd name="connsiteY0" fmla="*/ 42863 h 519463"/>
                <a:gd name="connsiteX1" fmla="*/ 57150 w 3638550"/>
                <a:gd name="connsiteY1" fmla="*/ 214313 h 519463"/>
                <a:gd name="connsiteX2" fmla="*/ 209550 w 3638550"/>
                <a:gd name="connsiteY2" fmla="*/ 428625 h 519463"/>
                <a:gd name="connsiteX3" fmla="*/ 461962 w 3638550"/>
                <a:gd name="connsiteY3" fmla="*/ 519113 h 519463"/>
                <a:gd name="connsiteX4" fmla="*/ 671512 w 3638550"/>
                <a:gd name="connsiteY4" fmla="*/ 400050 h 519463"/>
                <a:gd name="connsiteX5" fmla="*/ 771525 w 3638550"/>
                <a:gd name="connsiteY5" fmla="*/ 252413 h 519463"/>
                <a:gd name="connsiteX6" fmla="*/ 842962 w 3638550"/>
                <a:gd name="connsiteY6" fmla="*/ 80963 h 519463"/>
                <a:gd name="connsiteX7" fmla="*/ 1014413 w 3638550"/>
                <a:gd name="connsiteY7" fmla="*/ 295275 h 519463"/>
                <a:gd name="connsiteX8" fmla="*/ 1233487 w 3638550"/>
                <a:gd name="connsiteY8" fmla="*/ 471488 h 519463"/>
                <a:gd name="connsiteX9" fmla="*/ 1338262 w 3638550"/>
                <a:gd name="connsiteY9" fmla="*/ 504825 h 519463"/>
                <a:gd name="connsiteX10" fmla="*/ 1500187 w 3638550"/>
                <a:gd name="connsiteY10" fmla="*/ 476250 h 519463"/>
                <a:gd name="connsiteX11" fmla="*/ 1666875 w 3638550"/>
                <a:gd name="connsiteY11" fmla="*/ 347663 h 519463"/>
                <a:gd name="connsiteX12" fmla="*/ 1800225 w 3638550"/>
                <a:gd name="connsiteY12" fmla="*/ 147638 h 519463"/>
                <a:gd name="connsiteX13" fmla="*/ 1857375 w 3638550"/>
                <a:gd name="connsiteY13" fmla="*/ 52388 h 519463"/>
                <a:gd name="connsiteX14" fmla="*/ 1976437 w 3638550"/>
                <a:gd name="connsiteY14" fmla="*/ 252413 h 519463"/>
                <a:gd name="connsiteX15" fmla="*/ 2281237 w 3638550"/>
                <a:gd name="connsiteY15" fmla="*/ 485775 h 519463"/>
                <a:gd name="connsiteX16" fmla="*/ 2447924 w 3638550"/>
                <a:gd name="connsiteY16" fmla="*/ 481013 h 519463"/>
                <a:gd name="connsiteX17" fmla="*/ 2562225 w 3638550"/>
                <a:gd name="connsiteY17" fmla="*/ 361950 h 519463"/>
                <a:gd name="connsiteX18" fmla="*/ 2681287 w 3638550"/>
                <a:gd name="connsiteY18" fmla="*/ 142875 h 519463"/>
                <a:gd name="connsiteX19" fmla="*/ 2747962 w 3638550"/>
                <a:gd name="connsiteY19" fmla="*/ 19050 h 519463"/>
                <a:gd name="connsiteX20" fmla="*/ 2814637 w 3638550"/>
                <a:gd name="connsiteY20" fmla="*/ 176213 h 519463"/>
                <a:gd name="connsiteX21" fmla="*/ 2986087 w 3638550"/>
                <a:gd name="connsiteY21" fmla="*/ 385763 h 519463"/>
                <a:gd name="connsiteX22" fmla="*/ 3152775 w 3638550"/>
                <a:gd name="connsiteY22" fmla="*/ 490538 h 519463"/>
                <a:gd name="connsiteX23" fmla="*/ 3343275 w 3638550"/>
                <a:gd name="connsiteY23" fmla="*/ 442913 h 519463"/>
                <a:gd name="connsiteX24" fmla="*/ 3467100 w 3638550"/>
                <a:gd name="connsiteY24" fmla="*/ 328613 h 519463"/>
                <a:gd name="connsiteX25" fmla="*/ 3533775 w 3638550"/>
                <a:gd name="connsiteY25" fmla="*/ 204788 h 519463"/>
                <a:gd name="connsiteX26" fmla="*/ 3576637 w 3638550"/>
                <a:gd name="connsiteY26" fmla="*/ 123825 h 519463"/>
                <a:gd name="connsiteX27" fmla="*/ 3638550 w 3638550"/>
                <a:gd name="connsiteY27" fmla="*/ 0 h 519463"/>
                <a:gd name="connsiteX0" fmla="*/ 0 w 3638550"/>
                <a:gd name="connsiteY0" fmla="*/ 42863 h 519463"/>
                <a:gd name="connsiteX1" fmla="*/ 57150 w 3638550"/>
                <a:gd name="connsiteY1" fmla="*/ 214313 h 519463"/>
                <a:gd name="connsiteX2" fmla="*/ 209550 w 3638550"/>
                <a:gd name="connsiteY2" fmla="*/ 428625 h 519463"/>
                <a:gd name="connsiteX3" fmla="*/ 461962 w 3638550"/>
                <a:gd name="connsiteY3" fmla="*/ 519113 h 519463"/>
                <a:gd name="connsiteX4" fmla="*/ 671512 w 3638550"/>
                <a:gd name="connsiteY4" fmla="*/ 400050 h 519463"/>
                <a:gd name="connsiteX5" fmla="*/ 771525 w 3638550"/>
                <a:gd name="connsiteY5" fmla="*/ 252413 h 519463"/>
                <a:gd name="connsiteX6" fmla="*/ 842962 w 3638550"/>
                <a:gd name="connsiteY6" fmla="*/ 80963 h 519463"/>
                <a:gd name="connsiteX7" fmla="*/ 1014413 w 3638550"/>
                <a:gd name="connsiteY7" fmla="*/ 295275 h 519463"/>
                <a:gd name="connsiteX8" fmla="*/ 1233487 w 3638550"/>
                <a:gd name="connsiteY8" fmla="*/ 471488 h 519463"/>
                <a:gd name="connsiteX9" fmla="*/ 1338262 w 3638550"/>
                <a:gd name="connsiteY9" fmla="*/ 504825 h 519463"/>
                <a:gd name="connsiteX10" fmla="*/ 1500187 w 3638550"/>
                <a:gd name="connsiteY10" fmla="*/ 476250 h 519463"/>
                <a:gd name="connsiteX11" fmla="*/ 1666875 w 3638550"/>
                <a:gd name="connsiteY11" fmla="*/ 347663 h 519463"/>
                <a:gd name="connsiteX12" fmla="*/ 1800225 w 3638550"/>
                <a:gd name="connsiteY12" fmla="*/ 147638 h 519463"/>
                <a:gd name="connsiteX13" fmla="*/ 1857375 w 3638550"/>
                <a:gd name="connsiteY13" fmla="*/ 52388 h 519463"/>
                <a:gd name="connsiteX14" fmla="*/ 1976437 w 3638550"/>
                <a:gd name="connsiteY14" fmla="*/ 252413 h 519463"/>
                <a:gd name="connsiteX15" fmla="*/ 2281237 w 3638550"/>
                <a:gd name="connsiteY15" fmla="*/ 485775 h 519463"/>
                <a:gd name="connsiteX16" fmla="*/ 2447924 w 3638550"/>
                <a:gd name="connsiteY16" fmla="*/ 481013 h 519463"/>
                <a:gd name="connsiteX17" fmla="*/ 2562225 w 3638550"/>
                <a:gd name="connsiteY17" fmla="*/ 361950 h 519463"/>
                <a:gd name="connsiteX18" fmla="*/ 2681287 w 3638550"/>
                <a:gd name="connsiteY18" fmla="*/ 142875 h 519463"/>
                <a:gd name="connsiteX19" fmla="*/ 2747962 w 3638550"/>
                <a:gd name="connsiteY19" fmla="*/ 19050 h 519463"/>
                <a:gd name="connsiteX20" fmla="*/ 2814637 w 3638550"/>
                <a:gd name="connsiteY20" fmla="*/ 176213 h 519463"/>
                <a:gd name="connsiteX21" fmla="*/ 2986087 w 3638550"/>
                <a:gd name="connsiteY21" fmla="*/ 385763 h 519463"/>
                <a:gd name="connsiteX22" fmla="*/ 3152775 w 3638550"/>
                <a:gd name="connsiteY22" fmla="*/ 490538 h 519463"/>
                <a:gd name="connsiteX23" fmla="*/ 3343275 w 3638550"/>
                <a:gd name="connsiteY23" fmla="*/ 442913 h 519463"/>
                <a:gd name="connsiteX24" fmla="*/ 3467100 w 3638550"/>
                <a:gd name="connsiteY24" fmla="*/ 328613 h 519463"/>
                <a:gd name="connsiteX25" fmla="*/ 3533775 w 3638550"/>
                <a:gd name="connsiteY25" fmla="*/ 204788 h 519463"/>
                <a:gd name="connsiteX26" fmla="*/ 3576637 w 3638550"/>
                <a:gd name="connsiteY26" fmla="*/ 123825 h 519463"/>
                <a:gd name="connsiteX27" fmla="*/ 3638550 w 3638550"/>
                <a:gd name="connsiteY27" fmla="*/ 0 h 519463"/>
                <a:gd name="connsiteX0" fmla="*/ 0 w 3638550"/>
                <a:gd name="connsiteY0" fmla="*/ 42863 h 519463"/>
                <a:gd name="connsiteX1" fmla="*/ 57150 w 3638550"/>
                <a:gd name="connsiteY1" fmla="*/ 214313 h 519463"/>
                <a:gd name="connsiteX2" fmla="*/ 209550 w 3638550"/>
                <a:gd name="connsiteY2" fmla="*/ 428625 h 519463"/>
                <a:gd name="connsiteX3" fmla="*/ 461962 w 3638550"/>
                <a:gd name="connsiteY3" fmla="*/ 519113 h 519463"/>
                <a:gd name="connsiteX4" fmla="*/ 671512 w 3638550"/>
                <a:gd name="connsiteY4" fmla="*/ 400050 h 519463"/>
                <a:gd name="connsiteX5" fmla="*/ 771525 w 3638550"/>
                <a:gd name="connsiteY5" fmla="*/ 252413 h 519463"/>
                <a:gd name="connsiteX6" fmla="*/ 842962 w 3638550"/>
                <a:gd name="connsiteY6" fmla="*/ 80963 h 519463"/>
                <a:gd name="connsiteX7" fmla="*/ 1014413 w 3638550"/>
                <a:gd name="connsiteY7" fmla="*/ 295275 h 519463"/>
                <a:gd name="connsiteX8" fmla="*/ 1233487 w 3638550"/>
                <a:gd name="connsiteY8" fmla="*/ 471488 h 519463"/>
                <a:gd name="connsiteX9" fmla="*/ 1338262 w 3638550"/>
                <a:gd name="connsiteY9" fmla="*/ 504825 h 519463"/>
                <a:gd name="connsiteX10" fmla="*/ 1500187 w 3638550"/>
                <a:gd name="connsiteY10" fmla="*/ 476250 h 519463"/>
                <a:gd name="connsiteX11" fmla="*/ 1666875 w 3638550"/>
                <a:gd name="connsiteY11" fmla="*/ 347663 h 519463"/>
                <a:gd name="connsiteX12" fmla="*/ 1800225 w 3638550"/>
                <a:gd name="connsiteY12" fmla="*/ 147638 h 519463"/>
                <a:gd name="connsiteX13" fmla="*/ 1857375 w 3638550"/>
                <a:gd name="connsiteY13" fmla="*/ 52388 h 519463"/>
                <a:gd name="connsiteX14" fmla="*/ 1976437 w 3638550"/>
                <a:gd name="connsiteY14" fmla="*/ 252413 h 519463"/>
                <a:gd name="connsiteX15" fmla="*/ 2233612 w 3638550"/>
                <a:gd name="connsiteY15" fmla="*/ 481013 h 519463"/>
                <a:gd name="connsiteX16" fmla="*/ 2447924 w 3638550"/>
                <a:gd name="connsiteY16" fmla="*/ 481013 h 519463"/>
                <a:gd name="connsiteX17" fmla="*/ 2562225 w 3638550"/>
                <a:gd name="connsiteY17" fmla="*/ 361950 h 519463"/>
                <a:gd name="connsiteX18" fmla="*/ 2681287 w 3638550"/>
                <a:gd name="connsiteY18" fmla="*/ 142875 h 519463"/>
                <a:gd name="connsiteX19" fmla="*/ 2747962 w 3638550"/>
                <a:gd name="connsiteY19" fmla="*/ 19050 h 519463"/>
                <a:gd name="connsiteX20" fmla="*/ 2814637 w 3638550"/>
                <a:gd name="connsiteY20" fmla="*/ 176213 h 519463"/>
                <a:gd name="connsiteX21" fmla="*/ 2986087 w 3638550"/>
                <a:gd name="connsiteY21" fmla="*/ 385763 h 519463"/>
                <a:gd name="connsiteX22" fmla="*/ 3152775 w 3638550"/>
                <a:gd name="connsiteY22" fmla="*/ 490538 h 519463"/>
                <a:gd name="connsiteX23" fmla="*/ 3343275 w 3638550"/>
                <a:gd name="connsiteY23" fmla="*/ 442913 h 519463"/>
                <a:gd name="connsiteX24" fmla="*/ 3467100 w 3638550"/>
                <a:gd name="connsiteY24" fmla="*/ 328613 h 519463"/>
                <a:gd name="connsiteX25" fmla="*/ 3533775 w 3638550"/>
                <a:gd name="connsiteY25" fmla="*/ 204788 h 519463"/>
                <a:gd name="connsiteX26" fmla="*/ 3576637 w 3638550"/>
                <a:gd name="connsiteY26" fmla="*/ 123825 h 519463"/>
                <a:gd name="connsiteX27" fmla="*/ 3638550 w 3638550"/>
                <a:gd name="connsiteY27" fmla="*/ 0 h 519463"/>
                <a:gd name="connsiteX0" fmla="*/ 0 w 3638550"/>
                <a:gd name="connsiteY0" fmla="*/ 42863 h 519463"/>
                <a:gd name="connsiteX1" fmla="*/ 57150 w 3638550"/>
                <a:gd name="connsiteY1" fmla="*/ 214313 h 519463"/>
                <a:gd name="connsiteX2" fmla="*/ 209550 w 3638550"/>
                <a:gd name="connsiteY2" fmla="*/ 428625 h 519463"/>
                <a:gd name="connsiteX3" fmla="*/ 461962 w 3638550"/>
                <a:gd name="connsiteY3" fmla="*/ 519113 h 519463"/>
                <a:gd name="connsiteX4" fmla="*/ 671512 w 3638550"/>
                <a:gd name="connsiteY4" fmla="*/ 400050 h 519463"/>
                <a:gd name="connsiteX5" fmla="*/ 771525 w 3638550"/>
                <a:gd name="connsiteY5" fmla="*/ 252413 h 519463"/>
                <a:gd name="connsiteX6" fmla="*/ 842962 w 3638550"/>
                <a:gd name="connsiteY6" fmla="*/ 80963 h 519463"/>
                <a:gd name="connsiteX7" fmla="*/ 1014413 w 3638550"/>
                <a:gd name="connsiteY7" fmla="*/ 295275 h 519463"/>
                <a:gd name="connsiteX8" fmla="*/ 1233487 w 3638550"/>
                <a:gd name="connsiteY8" fmla="*/ 471488 h 519463"/>
                <a:gd name="connsiteX9" fmla="*/ 1338262 w 3638550"/>
                <a:gd name="connsiteY9" fmla="*/ 504825 h 519463"/>
                <a:gd name="connsiteX10" fmla="*/ 1500187 w 3638550"/>
                <a:gd name="connsiteY10" fmla="*/ 476250 h 519463"/>
                <a:gd name="connsiteX11" fmla="*/ 1666875 w 3638550"/>
                <a:gd name="connsiteY11" fmla="*/ 347663 h 519463"/>
                <a:gd name="connsiteX12" fmla="*/ 1800225 w 3638550"/>
                <a:gd name="connsiteY12" fmla="*/ 147638 h 519463"/>
                <a:gd name="connsiteX13" fmla="*/ 1857375 w 3638550"/>
                <a:gd name="connsiteY13" fmla="*/ 52388 h 519463"/>
                <a:gd name="connsiteX14" fmla="*/ 1976437 w 3638550"/>
                <a:gd name="connsiteY14" fmla="*/ 252413 h 519463"/>
                <a:gd name="connsiteX15" fmla="*/ 2233612 w 3638550"/>
                <a:gd name="connsiteY15" fmla="*/ 481013 h 519463"/>
                <a:gd name="connsiteX16" fmla="*/ 2447924 w 3638550"/>
                <a:gd name="connsiteY16" fmla="*/ 481013 h 519463"/>
                <a:gd name="connsiteX17" fmla="*/ 2562225 w 3638550"/>
                <a:gd name="connsiteY17" fmla="*/ 361950 h 519463"/>
                <a:gd name="connsiteX18" fmla="*/ 2681287 w 3638550"/>
                <a:gd name="connsiteY18" fmla="*/ 142875 h 519463"/>
                <a:gd name="connsiteX19" fmla="*/ 2747962 w 3638550"/>
                <a:gd name="connsiteY19" fmla="*/ 19050 h 519463"/>
                <a:gd name="connsiteX20" fmla="*/ 2814637 w 3638550"/>
                <a:gd name="connsiteY20" fmla="*/ 176213 h 519463"/>
                <a:gd name="connsiteX21" fmla="*/ 2986087 w 3638550"/>
                <a:gd name="connsiteY21" fmla="*/ 385763 h 519463"/>
                <a:gd name="connsiteX22" fmla="*/ 3152775 w 3638550"/>
                <a:gd name="connsiteY22" fmla="*/ 490538 h 519463"/>
                <a:gd name="connsiteX23" fmla="*/ 3343275 w 3638550"/>
                <a:gd name="connsiteY23" fmla="*/ 442913 h 519463"/>
                <a:gd name="connsiteX24" fmla="*/ 3467100 w 3638550"/>
                <a:gd name="connsiteY24" fmla="*/ 328613 h 519463"/>
                <a:gd name="connsiteX25" fmla="*/ 3533775 w 3638550"/>
                <a:gd name="connsiteY25" fmla="*/ 204788 h 519463"/>
                <a:gd name="connsiteX26" fmla="*/ 3576637 w 3638550"/>
                <a:gd name="connsiteY26" fmla="*/ 123825 h 519463"/>
                <a:gd name="connsiteX27" fmla="*/ 3638550 w 3638550"/>
                <a:gd name="connsiteY27" fmla="*/ 0 h 519463"/>
                <a:gd name="connsiteX0" fmla="*/ 0 w 3638550"/>
                <a:gd name="connsiteY0" fmla="*/ 42863 h 519463"/>
                <a:gd name="connsiteX1" fmla="*/ 57150 w 3638550"/>
                <a:gd name="connsiteY1" fmla="*/ 214313 h 519463"/>
                <a:gd name="connsiteX2" fmla="*/ 209550 w 3638550"/>
                <a:gd name="connsiteY2" fmla="*/ 428625 h 519463"/>
                <a:gd name="connsiteX3" fmla="*/ 461962 w 3638550"/>
                <a:gd name="connsiteY3" fmla="*/ 519113 h 519463"/>
                <a:gd name="connsiteX4" fmla="*/ 671512 w 3638550"/>
                <a:gd name="connsiteY4" fmla="*/ 400050 h 519463"/>
                <a:gd name="connsiteX5" fmla="*/ 771525 w 3638550"/>
                <a:gd name="connsiteY5" fmla="*/ 252413 h 519463"/>
                <a:gd name="connsiteX6" fmla="*/ 842962 w 3638550"/>
                <a:gd name="connsiteY6" fmla="*/ 80963 h 519463"/>
                <a:gd name="connsiteX7" fmla="*/ 1014413 w 3638550"/>
                <a:gd name="connsiteY7" fmla="*/ 295275 h 519463"/>
                <a:gd name="connsiteX8" fmla="*/ 1233487 w 3638550"/>
                <a:gd name="connsiteY8" fmla="*/ 471488 h 519463"/>
                <a:gd name="connsiteX9" fmla="*/ 1338262 w 3638550"/>
                <a:gd name="connsiteY9" fmla="*/ 504825 h 519463"/>
                <a:gd name="connsiteX10" fmla="*/ 1500187 w 3638550"/>
                <a:gd name="connsiteY10" fmla="*/ 476250 h 519463"/>
                <a:gd name="connsiteX11" fmla="*/ 1666875 w 3638550"/>
                <a:gd name="connsiteY11" fmla="*/ 347663 h 519463"/>
                <a:gd name="connsiteX12" fmla="*/ 1800225 w 3638550"/>
                <a:gd name="connsiteY12" fmla="*/ 147638 h 519463"/>
                <a:gd name="connsiteX13" fmla="*/ 1857375 w 3638550"/>
                <a:gd name="connsiteY13" fmla="*/ 52388 h 519463"/>
                <a:gd name="connsiteX14" fmla="*/ 1976437 w 3638550"/>
                <a:gd name="connsiteY14" fmla="*/ 252413 h 519463"/>
                <a:gd name="connsiteX15" fmla="*/ 2233612 w 3638550"/>
                <a:gd name="connsiteY15" fmla="*/ 481013 h 519463"/>
                <a:gd name="connsiteX16" fmla="*/ 2428874 w 3638550"/>
                <a:gd name="connsiteY16" fmla="*/ 476250 h 519463"/>
                <a:gd name="connsiteX17" fmla="*/ 2562225 w 3638550"/>
                <a:gd name="connsiteY17" fmla="*/ 361950 h 519463"/>
                <a:gd name="connsiteX18" fmla="*/ 2681287 w 3638550"/>
                <a:gd name="connsiteY18" fmla="*/ 142875 h 519463"/>
                <a:gd name="connsiteX19" fmla="*/ 2747962 w 3638550"/>
                <a:gd name="connsiteY19" fmla="*/ 19050 h 519463"/>
                <a:gd name="connsiteX20" fmla="*/ 2814637 w 3638550"/>
                <a:gd name="connsiteY20" fmla="*/ 176213 h 519463"/>
                <a:gd name="connsiteX21" fmla="*/ 2986087 w 3638550"/>
                <a:gd name="connsiteY21" fmla="*/ 385763 h 519463"/>
                <a:gd name="connsiteX22" fmla="*/ 3152775 w 3638550"/>
                <a:gd name="connsiteY22" fmla="*/ 490538 h 519463"/>
                <a:gd name="connsiteX23" fmla="*/ 3343275 w 3638550"/>
                <a:gd name="connsiteY23" fmla="*/ 442913 h 519463"/>
                <a:gd name="connsiteX24" fmla="*/ 3467100 w 3638550"/>
                <a:gd name="connsiteY24" fmla="*/ 328613 h 519463"/>
                <a:gd name="connsiteX25" fmla="*/ 3533775 w 3638550"/>
                <a:gd name="connsiteY25" fmla="*/ 204788 h 519463"/>
                <a:gd name="connsiteX26" fmla="*/ 3576637 w 3638550"/>
                <a:gd name="connsiteY26" fmla="*/ 123825 h 519463"/>
                <a:gd name="connsiteX27" fmla="*/ 3638550 w 3638550"/>
                <a:gd name="connsiteY27" fmla="*/ 0 h 51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38550" h="519463">
                  <a:moveTo>
                    <a:pt x="0" y="42863"/>
                  </a:moveTo>
                  <a:cubicBezTo>
                    <a:pt x="11112" y="96441"/>
                    <a:pt x="22225" y="150019"/>
                    <a:pt x="57150" y="214313"/>
                  </a:cubicBezTo>
                  <a:cubicBezTo>
                    <a:pt x="92075" y="278607"/>
                    <a:pt x="142081" y="377825"/>
                    <a:pt x="209550" y="428625"/>
                  </a:cubicBezTo>
                  <a:cubicBezTo>
                    <a:pt x="277019" y="479425"/>
                    <a:pt x="384968" y="523876"/>
                    <a:pt x="461962" y="519113"/>
                  </a:cubicBezTo>
                  <a:cubicBezTo>
                    <a:pt x="538956" y="514350"/>
                    <a:pt x="619918" y="444500"/>
                    <a:pt x="671512" y="400050"/>
                  </a:cubicBezTo>
                  <a:cubicBezTo>
                    <a:pt x="723106" y="355600"/>
                    <a:pt x="742950" y="305594"/>
                    <a:pt x="771525" y="252413"/>
                  </a:cubicBezTo>
                  <a:cubicBezTo>
                    <a:pt x="800100" y="199232"/>
                    <a:pt x="802481" y="73819"/>
                    <a:pt x="842962" y="80963"/>
                  </a:cubicBezTo>
                  <a:cubicBezTo>
                    <a:pt x="883443" y="88107"/>
                    <a:pt x="949326" y="230188"/>
                    <a:pt x="1014413" y="295275"/>
                  </a:cubicBezTo>
                  <a:cubicBezTo>
                    <a:pt x="1079500" y="360362"/>
                    <a:pt x="1179512" y="436563"/>
                    <a:pt x="1233487" y="471488"/>
                  </a:cubicBezTo>
                  <a:cubicBezTo>
                    <a:pt x="1287462" y="506413"/>
                    <a:pt x="1293812" y="504031"/>
                    <a:pt x="1338262" y="504825"/>
                  </a:cubicBezTo>
                  <a:cubicBezTo>
                    <a:pt x="1382712" y="505619"/>
                    <a:pt x="1445418" y="502444"/>
                    <a:pt x="1500187" y="476250"/>
                  </a:cubicBezTo>
                  <a:cubicBezTo>
                    <a:pt x="1554956" y="450056"/>
                    <a:pt x="1616869" y="402432"/>
                    <a:pt x="1666875" y="347663"/>
                  </a:cubicBezTo>
                  <a:cubicBezTo>
                    <a:pt x="1716881" y="292894"/>
                    <a:pt x="1768475" y="196851"/>
                    <a:pt x="1800225" y="147638"/>
                  </a:cubicBezTo>
                  <a:cubicBezTo>
                    <a:pt x="1831975" y="98426"/>
                    <a:pt x="1828006" y="34925"/>
                    <a:pt x="1857375" y="52388"/>
                  </a:cubicBezTo>
                  <a:cubicBezTo>
                    <a:pt x="1886744" y="69851"/>
                    <a:pt x="1913731" y="180976"/>
                    <a:pt x="1976437" y="252413"/>
                  </a:cubicBezTo>
                  <a:cubicBezTo>
                    <a:pt x="2039143" y="323850"/>
                    <a:pt x="2158206" y="443707"/>
                    <a:pt x="2233612" y="481013"/>
                  </a:cubicBezTo>
                  <a:cubicBezTo>
                    <a:pt x="2309018" y="518319"/>
                    <a:pt x="2374105" y="496094"/>
                    <a:pt x="2428874" y="476250"/>
                  </a:cubicBezTo>
                  <a:cubicBezTo>
                    <a:pt x="2483643" y="456406"/>
                    <a:pt x="2520156" y="417513"/>
                    <a:pt x="2562225" y="361950"/>
                  </a:cubicBezTo>
                  <a:cubicBezTo>
                    <a:pt x="2604294" y="306388"/>
                    <a:pt x="2650331" y="200025"/>
                    <a:pt x="2681287" y="142875"/>
                  </a:cubicBezTo>
                  <a:cubicBezTo>
                    <a:pt x="2712243" y="85725"/>
                    <a:pt x="2725737" y="13494"/>
                    <a:pt x="2747962" y="19050"/>
                  </a:cubicBezTo>
                  <a:cubicBezTo>
                    <a:pt x="2770187" y="24606"/>
                    <a:pt x="2774950" y="115094"/>
                    <a:pt x="2814637" y="176213"/>
                  </a:cubicBezTo>
                  <a:cubicBezTo>
                    <a:pt x="2854324" y="237332"/>
                    <a:pt x="2929731" y="333376"/>
                    <a:pt x="2986087" y="385763"/>
                  </a:cubicBezTo>
                  <a:cubicBezTo>
                    <a:pt x="3042443" y="438151"/>
                    <a:pt x="3093244" y="481013"/>
                    <a:pt x="3152775" y="490538"/>
                  </a:cubicBezTo>
                  <a:cubicBezTo>
                    <a:pt x="3212306" y="500063"/>
                    <a:pt x="3290888" y="469901"/>
                    <a:pt x="3343275" y="442913"/>
                  </a:cubicBezTo>
                  <a:cubicBezTo>
                    <a:pt x="3395663" y="415926"/>
                    <a:pt x="3435350" y="368301"/>
                    <a:pt x="3467100" y="328613"/>
                  </a:cubicBezTo>
                  <a:cubicBezTo>
                    <a:pt x="3498850" y="288926"/>
                    <a:pt x="3515519" y="238919"/>
                    <a:pt x="3533775" y="204788"/>
                  </a:cubicBezTo>
                  <a:cubicBezTo>
                    <a:pt x="3552031" y="170657"/>
                    <a:pt x="3559175" y="157956"/>
                    <a:pt x="3576637" y="123825"/>
                  </a:cubicBezTo>
                  <a:cubicBezTo>
                    <a:pt x="3594099" y="89694"/>
                    <a:pt x="3616324" y="44847"/>
                    <a:pt x="3638550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/>
            <p:nvPr/>
          </p:nvCxnSpPr>
          <p:spPr>
            <a:xfrm flipH="1">
              <a:off x="1009650" y="9182100"/>
              <a:ext cx="133926" cy="152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3" idx="27"/>
            </p:cNvCxnSpPr>
            <p:nvPr/>
          </p:nvCxnSpPr>
          <p:spPr>
            <a:xfrm>
              <a:off x="4795838" y="9143999"/>
              <a:ext cx="128513" cy="1464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1323876" y="7003397"/>
              <a:ext cx="35137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99"/>
                  </a:solidFill>
                </a:rPr>
                <a:t>-1</a:t>
              </a:r>
              <a:endParaRPr lang="en-US" sz="1600" b="1" dirty="0">
                <a:solidFill>
                  <a:srgbClr val="000099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410914" y="6770855"/>
              <a:ext cx="2888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99"/>
                  </a:solidFill>
                </a:rPr>
                <a:t>0</a:t>
              </a:r>
              <a:endParaRPr lang="en-US" sz="1600" b="1" dirty="0">
                <a:solidFill>
                  <a:srgbClr val="000099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215566" y="711104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152233" y="70820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5322919" y="6943512"/>
                  <a:ext cx="63632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2919" y="6943512"/>
                  <a:ext cx="636328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8654" t="-2222" r="-3846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2370897" y="6273797"/>
                  <a:ext cx="19179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0897" y="6273797"/>
                  <a:ext cx="191798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8750" r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TextBox 91"/>
            <p:cNvSpPr txBox="1"/>
            <p:nvPr/>
          </p:nvSpPr>
          <p:spPr>
            <a:xfrm>
              <a:off x="3200271" y="6497036"/>
              <a:ext cx="2888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99"/>
                  </a:solidFill>
                </a:rPr>
                <a:t>1</a:t>
              </a:r>
              <a:endParaRPr lang="en-US" sz="1600" b="1" dirty="0">
                <a:solidFill>
                  <a:srgbClr val="000099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175061" y="6299585"/>
              <a:ext cx="2888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99"/>
                  </a:solidFill>
                </a:rPr>
                <a:t>2</a:t>
              </a:r>
              <a:endParaRPr lang="en-US" sz="1600" b="1" dirty="0">
                <a:solidFill>
                  <a:srgbClr val="000099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2355074" y="7467188"/>
                  <a:ext cx="2591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5074" y="7467188"/>
                  <a:ext cx="259174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4286" r="-4762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TextBox 94"/>
            <p:cNvSpPr txBox="1"/>
            <p:nvPr/>
          </p:nvSpPr>
          <p:spPr>
            <a:xfrm>
              <a:off x="4137482" y="82269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191978" y="96163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258867" y="82820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294247" y="961868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2347511" y="8666185"/>
                  <a:ext cx="2987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7511" y="8666185"/>
                  <a:ext cx="298735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0204" t="-4348" r="-8163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5322919" y="8092355"/>
                  <a:ext cx="63632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2919" y="8092355"/>
                  <a:ext cx="636328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7619" t="-2174" r="-3810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5330952" y="9532573"/>
                  <a:ext cx="63632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TextBox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0952" y="9532573"/>
                  <a:ext cx="636328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8654" t="-4444" r="-3846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Group 101"/>
          <p:cNvGrpSpPr/>
          <p:nvPr/>
        </p:nvGrpSpPr>
        <p:grpSpPr>
          <a:xfrm>
            <a:off x="1131738" y="671762"/>
            <a:ext cx="979897" cy="2173812"/>
            <a:chOff x="6910305" y="2779940"/>
            <a:chExt cx="979897" cy="2767574"/>
          </a:xfrm>
        </p:grpSpPr>
        <p:sp>
          <p:nvSpPr>
            <p:cNvPr id="103" name="Can 102"/>
            <p:cNvSpPr/>
            <p:nvPr/>
          </p:nvSpPr>
          <p:spPr>
            <a:xfrm>
              <a:off x="6910305" y="3413321"/>
              <a:ext cx="979897" cy="1653566"/>
            </a:xfrm>
            <a:prstGeom prst="can">
              <a:avLst>
                <a:gd name="adj" fmla="val 46818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/>
                <p:cNvSpPr/>
                <p:nvPr/>
              </p:nvSpPr>
              <p:spPr>
                <a:xfrm>
                  <a:off x="7188800" y="2779940"/>
                  <a:ext cx="4187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Rectangle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8800" y="2779940"/>
                  <a:ext cx="418704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Oval 104"/>
            <p:cNvSpPr/>
            <p:nvPr/>
          </p:nvSpPr>
          <p:spPr>
            <a:xfrm>
              <a:off x="7024176" y="3504749"/>
              <a:ext cx="799220" cy="387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=</a:t>
              </a:r>
              <a:endParaRPr lang="en-US" dirty="0"/>
            </a:p>
          </p:txBody>
        </p:sp>
        <p:cxnSp>
          <p:nvCxnSpPr>
            <p:cNvPr id="106" name="Straight Arrow Connector 105"/>
            <p:cNvCxnSpPr>
              <a:stCxn id="105" idx="4"/>
            </p:cNvCxnSpPr>
            <p:nvPr/>
          </p:nvCxnSpPr>
          <p:spPr>
            <a:xfrm flipH="1" flipV="1">
              <a:off x="7415472" y="3205018"/>
              <a:ext cx="8314" cy="686908"/>
            </a:xfrm>
            <a:prstGeom prst="straightConnector1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7396050" y="5066887"/>
              <a:ext cx="2102" cy="4806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 flipV="1">
            <a:off x="1658004" y="1338421"/>
            <a:ext cx="347662" cy="6667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3251962" y="1241069"/>
            <a:ext cx="2381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Measure resistance </a:t>
            </a:r>
            <a:r>
              <a:rPr lang="en-US" dirty="0"/>
              <a:t>of a </a:t>
            </a:r>
            <a:r>
              <a:rPr lang="en-US" dirty="0" smtClean="0"/>
              <a:t>superconductor cylinder just above T</a:t>
            </a:r>
            <a:r>
              <a:rPr lang="en-US" baseline="-25000" dirty="0" smtClean="0"/>
              <a:t>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/>
      <p:bldP spid="16" grpId="0"/>
      <p:bldP spid="32" grpId="0"/>
      <p:bldP spid="33" grpId="0"/>
      <p:bldP spid="34" grpId="0"/>
      <p:bldP spid="35" grpId="0"/>
      <p:bldP spid="1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2191" y="247192"/>
                <a:ext cx="3013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Recall variation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91" y="247192"/>
                <a:ext cx="3013582" cy="369332"/>
              </a:xfrm>
              <a:prstGeom prst="rect">
                <a:avLst/>
              </a:prstGeom>
              <a:blipFill>
                <a:blip r:embed="rId2"/>
                <a:stretch>
                  <a:fillRect l="-1822" t="-10000" r="-81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80896" y="704392"/>
                <a:ext cx="3359509" cy="725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96" y="704392"/>
                <a:ext cx="3359509" cy="725070"/>
              </a:xfrm>
              <a:prstGeom prst="rect">
                <a:avLst/>
              </a:prstGeom>
              <a:blipFill>
                <a:blip r:embed="rId3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02482" y="1488164"/>
                <a:ext cx="3510128" cy="725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  <m:r>
                                        <a:rPr lang="en-US" b="0" i="1" baseline="-2500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482" y="1488164"/>
                <a:ext cx="3510128" cy="7250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8170921" y="966035"/>
            <a:ext cx="0" cy="9525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517368" y="1918535"/>
            <a:ext cx="387937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17368" y="1127960"/>
            <a:ext cx="3807934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67715" y="1847097"/>
            <a:ext cx="0" cy="1428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01140" y="1847097"/>
            <a:ext cx="0" cy="1428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848925" y="1847097"/>
            <a:ext cx="0" cy="1428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529960" y="1847097"/>
            <a:ext cx="0" cy="1428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82058" y="1851856"/>
            <a:ext cx="0" cy="714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25285" y="1847096"/>
            <a:ext cx="0" cy="714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496499" y="1847096"/>
            <a:ext cx="0" cy="714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48963" y="1847096"/>
            <a:ext cx="0" cy="714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24"/>
          <p:cNvSpPr/>
          <p:nvPr/>
        </p:nvSpPr>
        <p:spPr>
          <a:xfrm>
            <a:off x="6787134" y="1145947"/>
            <a:ext cx="376780" cy="215375"/>
          </a:xfrm>
          <a:custGeom>
            <a:avLst/>
            <a:gdLst>
              <a:gd name="connsiteX0" fmla="*/ 218845 w 452043"/>
              <a:gd name="connsiteY0" fmla="*/ 109 h 430750"/>
              <a:gd name="connsiteX1" fmla="*/ 379200 w 452043"/>
              <a:gd name="connsiteY1" fmla="*/ 57005 h 430750"/>
              <a:gd name="connsiteX2" fmla="*/ 452043 w 452043"/>
              <a:gd name="connsiteY2" fmla="*/ 215375 h 430750"/>
              <a:gd name="connsiteX3" fmla="*/ 226022 w 452043"/>
              <a:gd name="connsiteY3" fmla="*/ 215375 h 430750"/>
              <a:gd name="connsiteX4" fmla="*/ 218845 w 452043"/>
              <a:gd name="connsiteY4" fmla="*/ 109 h 430750"/>
              <a:gd name="connsiteX0" fmla="*/ 218845 w 452043"/>
              <a:gd name="connsiteY0" fmla="*/ 109 h 430750"/>
              <a:gd name="connsiteX1" fmla="*/ 379200 w 452043"/>
              <a:gd name="connsiteY1" fmla="*/ 57005 h 430750"/>
              <a:gd name="connsiteX2" fmla="*/ 452043 w 452043"/>
              <a:gd name="connsiteY2" fmla="*/ 215375 h 430750"/>
              <a:gd name="connsiteX0" fmla="*/ 151140 w 384338"/>
              <a:gd name="connsiteY0" fmla="*/ 3872 h 219138"/>
              <a:gd name="connsiteX1" fmla="*/ 311495 w 384338"/>
              <a:gd name="connsiteY1" fmla="*/ 60768 h 219138"/>
              <a:gd name="connsiteX2" fmla="*/ 384338 w 384338"/>
              <a:gd name="connsiteY2" fmla="*/ 219138 h 219138"/>
              <a:gd name="connsiteX3" fmla="*/ 158317 w 384338"/>
              <a:gd name="connsiteY3" fmla="*/ 219138 h 219138"/>
              <a:gd name="connsiteX4" fmla="*/ 151140 w 384338"/>
              <a:gd name="connsiteY4" fmla="*/ 3872 h 219138"/>
              <a:gd name="connsiteX0" fmla="*/ 0 w 384338"/>
              <a:gd name="connsiteY0" fmla="*/ 93 h 219138"/>
              <a:gd name="connsiteX1" fmla="*/ 311495 w 384338"/>
              <a:gd name="connsiteY1" fmla="*/ 60768 h 219138"/>
              <a:gd name="connsiteX2" fmla="*/ 384338 w 384338"/>
              <a:gd name="connsiteY2" fmla="*/ 219138 h 219138"/>
              <a:gd name="connsiteX0" fmla="*/ 143582 w 376780"/>
              <a:gd name="connsiteY0" fmla="*/ 109 h 215375"/>
              <a:gd name="connsiteX1" fmla="*/ 303937 w 376780"/>
              <a:gd name="connsiteY1" fmla="*/ 57005 h 215375"/>
              <a:gd name="connsiteX2" fmla="*/ 376780 w 376780"/>
              <a:gd name="connsiteY2" fmla="*/ 215375 h 215375"/>
              <a:gd name="connsiteX3" fmla="*/ 150759 w 376780"/>
              <a:gd name="connsiteY3" fmla="*/ 215375 h 215375"/>
              <a:gd name="connsiteX4" fmla="*/ 143582 w 376780"/>
              <a:gd name="connsiteY4" fmla="*/ 109 h 215375"/>
              <a:gd name="connsiteX0" fmla="*/ 0 w 376780"/>
              <a:gd name="connsiteY0" fmla="*/ 109 h 215375"/>
              <a:gd name="connsiteX1" fmla="*/ 303937 w 376780"/>
              <a:gd name="connsiteY1" fmla="*/ 57005 h 215375"/>
              <a:gd name="connsiteX2" fmla="*/ 376780 w 376780"/>
              <a:gd name="connsiteY2" fmla="*/ 215375 h 215375"/>
              <a:gd name="connsiteX0" fmla="*/ 143582 w 376780"/>
              <a:gd name="connsiteY0" fmla="*/ 109 h 215375"/>
              <a:gd name="connsiteX1" fmla="*/ 303937 w 376780"/>
              <a:gd name="connsiteY1" fmla="*/ 57005 h 215375"/>
              <a:gd name="connsiteX2" fmla="*/ 376780 w 376780"/>
              <a:gd name="connsiteY2" fmla="*/ 215375 h 215375"/>
              <a:gd name="connsiteX3" fmla="*/ 150759 w 376780"/>
              <a:gd name="connsiteY3" fmla="*/ 215375 h 215375"/>
              <a:gd name="connsiteX4" fmla="*/ 143582 w 376780"/>
              <a:gd name="connsiteY4" fmla="*/ 109 h 215375"/>
              <a:gd name="connsiteX0" fmla="*/ 0 w 376780"/>
              <a:gd name="connsiteY0" fmla="*/ 109 h 215375"/>
              <a:gd name="connsiteX1" fmla="*/ 292602 w 376780"/>
              <a:gd name="connsiteY1" fmla="*/ 72119 h 215375"/>
              <a:gd name="connsiteX2" fmla="*/ 376780 w 376780"/>
              <a:gd name="connsiteY2" fmla="*/ 215375 h 21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780" h="215375" stroke="0" extrusionOk="0">
                <a:moveTo>
                  <a:pt x="143582" y="109"/>
                </a:moveTo>
                <a:cubicBezTo>
                  <a:pt x="202793" y="-1683"/>
                  <a:pt x="260376" y="18748"/>
                  <a:pt x="303937" y="57005"/>
                </a:cubicBezTo>
                <a:cubicBezTo>
                  <a:pt x="350367" y="97782"/>
                  <a:pt x="376780" y="155207"/>
                  <a:pt x="376780" y="215375"/>
                </a:cubicBezTo>
                <a:lnTo>
                  <a:pt x="150759" y="215375"/>
                </a:lnTo>
                <a:lnTo>
                  <a:pt x="143582" y="109"/>
                </a:lnTo>
                <a:close/>
              </a:path>
              <a:path w="376780" h="215375" fill="none">
                <a:moveTo>
                  <a:pt x="0" y="109"/>
                </a:moveTo>
                <a:cubicBezTo>
                  <a:pt x="59211" y="-1683"/>
                  <a:pt x="249041" y="33862"/>
                  <a:pt x="292602" y="72119"/>
                </a:cubicBezTo>
                <a:cubicBezTo>
                  <a:pt x="339032" y="112896"/>
                  <a:pt x="376780" y="155207"/>
                  <a:pt x="376780" y="215375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25"/>
          <p:cNvSpPr/>
          <p:nvPr/>
        </p:nvSpPr>
        <p:spPr>
          <a:xfrm>
            <a:off x="7169216" y="1143530"/>
            <a:ext cx="658393" cy="215787"/>
          </a:xfrm>
          <a:custGeom>
            <a:avLst/>
            <a:gdLst>
              <a:gd name="connsiteX0" fmla="*/ 1523 w 714139"/>
              <a:gd name="connsiteY0" fmla="*/ 170637 h 375962"/>
              <a:gd name="connsiteX1" fmla="*/ 357381 w 714139"/>
              <a:gd name="connsiteY1" fmla="*/ 0 h 375962"/>
              <a:gd name="connsiteX2" fmla="*/ 712816 w 714139"/>
              <a:gd name="connsiteY2" fmla="*/ 171806 h 375962"/>
              <a:gd name="connsiteX3" fmla="*/ 357070 w 714139"/>
              <a:gd name="connsiteY3" fmla="*/ 187981 h 375962"/>
              <a:gd name="connsiteX4" fmla="*/ 1523 w 714139"/>
              <a:gd name="connsiteY4" fmla="*/ 170637 h 375962"/>
              <a:gd name="connsiteX0" fmla="*/ 1523 w 714139"/>
              <a:gd name="connsiteY0" fmla="*/ 170637 h 375962"/>
              <a:gd name="connsiteX1" fmla="*/ 357381 w 714139"/>
              <a:gd name="connsiteY1" fmla="*/ 0 h 375962"/>
              <a:gd name="connsiteX2" fmla="*/ 712816 w 714139"/>
              <a:gd name="connsiteY2" fmla="*/ 171806 h 375962"/>
              <a:gd name="connsiteX0" fmla="*/ 0 w 711293"/>
              <a:gd name="connsiteY0" fmla="*/ 170637 h 208423"/>
              <a:gd name="connsiteX1" fmla="*/ 355858 w 711293"/>
              <a:gd name="connsiteY1" fmla="*/ 0 h 208423"/>
              <a:gd name="connsiteX2" fmla="*/ 711293 w 711293"/>
              <a:gd name="connsiteY2" fmla="*/ 171806 h 208423"/>
              <a:gd name="connsiteX3" fmla="*/ 355547 w 711293"/>
              <a:gd name="connsiteY3" fmla="*/ 187981 h 208423"/>
              <a:gd name="connsiteX4" fmla="*/ 0 w 711293"/>
              <a:gd name="connsiteY4" fmla="*/ 170637 h 208423"/>
              <a:gd name="connsiteX0" fmla="*/ 11336 w 711293"/>
              <a:gd name="connsiteY0" fmla="*/ 208423 h 208423"/>
              <a:gd name="connsiteX1" fmla="*/ 355858 w 711293"/>
              <a:gd name="connsiteY1" fmla="*/ 0 h 208423"/>
              <a:gd name="connsiteX2" fmla="*/ 711293 w 711293"/>
              <a:gd name="connsiteY2" fmla="*/ 171806 h 208423"/>
              <a:gd name="connsiteX0" fmla="*/ 0 w 711293"/>
              <a:gd name="connsiteY0" fmla="*/ 170637 h 213370"/>
              <a:gd name="connsiteX1" fmla="*/ 355858 w 711293"/>
              <a:gd name="connsiteY1" fmla="*/ 0 h 213370"/>
              <a:gd name="connsiteX2" fmla="*/ 711293 w 711293"/>
              <a:gd name="connsiteY2" fmla="*/ 171806 h 213370"/>
              <a:gd name="connsiteX3" fmla="*/ 355547 w 711293"/>
              <a:gd name="connsiteY3" fmla="*/ 187981 h 213370"/>
              <a:gd name="connsiteX4" fmla="*/ 0 w 711293"/>
              <a:gd name="connsiteY4" fmla="*/ 170637 h 213370"/>
              <a:gd name="connsiteX0" fmla="*/ 11336 w 711293"/>
              <a:gd name="connsiteY0" fmla="*/ 208423 h 213370"/>
              <a:gd name="connsiteX1" fmla="*/ 355858 w 711293"/>
              <a:gd name="connsiteY1" fmla="*/ 0 h 213370"/>
              <a:gd name="connsiteX2" fmla="*/ 662172 w 711293"/>
              <a:gd name="connsiteY2" fmla="*/ 213370 h 213370"/>
              <a:gd name="connsiteX0" fmla="*/ 0 w 707514"/>
              <a:gd name="connsiteY0" fmla="*/ 201075 h 213580"/>
              <a:gd name="connsiteX1" fmla="*/ 352079 w 707514"/>
              <a:gd name="connsiteY1" fmla="*/ 210 h 213580"/>
              <a:gd name="connsiteX2" fmla="*/ 707514 w 707514"/>
              <a:gd name="connsiteY2" fmla="*/ 172016 h 213580"/>
              <a:gd name="connsiteX3" fmla="*/ 351768 w 707514"/>
              <a:gd name="connsiteY3" fmla="*/ 188191 h 213580"/>
              <a:gd name="connsiteX4" fmla="*/ 0 w 707514"/>
              <a:gd name="connsiteY4" fmla="*/ 201075 h 213580"/>
              <a:gd name="connsiteX0" fmla="*/ 7557 w 707514"/>
              <a:gd name="connsiteY0" fmla="*/ 208633 h 213580"/>
              <a:gd name="connsiteX1" fmla="*/ 352079 w 707514"/>
              <a:gd name="connsiteY1" fmla="*/ 210 h 213580"/>
              <a:gd name="connsiteX2" fmla="*/ 658393 w 707514"/>
              <a:gd name="connsiteY2" fmla="*/ 213580 h 213580"/>
              <a:gd name="connsiteX0" fmla="*/ 0 w 658393"/>
              <a:gd name="connsiteY0" fmla="*/ 200880 h 213385"/>
              <a:gd name="connsiteX1" fmla="*/ 352079 w 658393"/>
              <a:gd name="connsiteY1" fmla="*/ 15 h 213385"/>
              <a:gd name="connsiteX2" fmla="*/ 658393 w 658393"/>
              <a:gd name="connsiteY2" fmla="*/ 209607 h 213385"/>
              <a:gd name="connsiteX3" fmla="*/ 351768 w 658393"/>
              <a:gd name="connsiteY3" fmla="*/ 187996 h 213385"/>
              <a:gd name="connsiteX4" fmla="*/ 0 w 658393"/>
              <a:gd name="connsiteY4" fmla="*/ 200880 h 213385"/>
              <a:gd name="connsiteX0" fmla="*/ 7557 w 658393"/>
              <a:gd name="connsiteY0" fmla="*/ 208438 h 213385"/>
              <a:gd name="connsiteX1" fmla="*/ 352079 w 658393"/>
              <a:gd name="connsiteY1" fmla="*/ 15 h 213385"/>
              <a:gd name="connsiteX2" fmla="*/ 658393 w 658393"/>
              <a:gd name="connsiteY2" fmla="*/ 213385 h 213385"/>
              <a:gd name="connsiteX0" fmla="*/ 0 w 658393"/>
              <a:gd name="connsiteY0" fmla="*/ 203282 h 215787"/>
              <a:gd name="connsiteX1" fmla="*/ 352079 w 658393"/>
              <a:gd name="connsiteY1" fmla="*/ 2417 h 215787"/>
              <a:gd name="connsiteX2" fmla="*/ 658393 w 658393"/>
              <a:gd name="connsiteY2" fmla="*/ 212009 h 215787"/>
              <a:gd name="connsiteX3" fmla="*/ 351768 w 658393"/>
              <a:gd name="connsiteY3" fmla="*/ 190398 h 215787"/>
              <a:gd name="connsiteX4" fmla="*/ 0 w 658393"/>
              <a:gd name="connsiteY4" fmla="*/ 203282 h 215787"/>
              <a:gd name="connsiteX0" fmla="*/ 7557 w 658393"/>
              <a:gd name="connsiteY0" fmla="*/ 210840 h 215787"/>
              <a:gd name="connsiteX1" fmla="*/ 352079 w 658393"/>
              <a:gd name="connsiteY1" fmla="*/ 2417 h 215787"/>
              <a:gd name="connsiteX2" fmla="*/ 658393 w 658393"/>
              <a:gd name="connsiteY2" fmla="*/ 215787 h 21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8393" h="215787" stroke="0" extrusionOk="0">
                <a:moveTo>
                  <a:pt x="0" y="203282"/>
                </a:moveTo>
                <a:cubicBezTo>
                  <a:pt x="17028" y="106534"/>
                  <a:pt x="244451" y="-19017"/>
                  <a:pt x="352079" y="2417"/>
                </a:cubicBezTo>
                <a:cubicBezTo>
                  <a:pt x="454254" y="22765"/>
                  <a:pt x="642459" y="114884"/>
                  <a:pt x="658393" y="212009"/>
                </a:cubicBezTo>
                <a:lnTo>
                  <a:pt x="351768" y="190398"/>
                </a:lnTo>
                <a:lnTo>
                  <a:pt x="0" y="203282"/>
                </a:lnTo>
                <a:close/>
              </a:path>
              <a:path w="658393" h="215787" fill="none">
                <a:moveTo>
                  <a:pt x="7557" y="210840"/>
                </a:moveTo>
                <a:cubicBezTo>
                  <a:pt x="24585" y="114092"/>
                  <a:pt x="167519" y="2332"/>
                  <a:pt x="352079" y="2417"/>
                </a:cubicBezTo>
                <a:cubicBezTo>
                  <a:pt x="537255" y="2502"/>
                  <a:pt x="642459" y="118662"/>
                  <a:pt x="658393" y="215787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25"/>
          <p:cNvSpPr/>
          <p:nvPr/>
        </p:nvSpPr>
        <p:spPr>
          <a:xfrm>
            <a:off x="9137907" y="1143530"/>
            <a:ext cx="658393" cy="212009"/>
          </a:xfrm>
          <a:custGeom>
            <a:avLst/>
            <a:gdLst>
              <a:gd name="connsiteX0" fmla="*/ 1523 w 714139"/>
              <a:gd name="connsiteY0" fmla="*/ 170637 h 375962"/>
              <a:gd name="connsiteX1" fmla="*/ 357381 w 714139"/>
              <a:gd name="connsiteY1" fmla="*/ 0 h 375962"/>
              <a:gd name="connsiteX2" fmla="*/ 712816 w 714139"/>
              <a:gd name="connsiteY2" fmla="*/ 171806 h 375962"/>
              <a:gd name="connsiteX3" fmla="*/ 357070 w 714139"/>
              <a:gd name="connsiteY3" fmla="*/ 187981 h 375962"/>
              <a:gd name="connsiteX4" fmla="*/ 1523 w 714139"/>
              <a:gd name="connsiteY4" fmla="*/ 170637 h 375962"/>
              <a:gd name="connsiteX0" fmla="*/ 1523 w 714139"/>
              <a:gd name="connsiteY0" fmla="*/ 170637 h 375962"/>
              <a:gd name="connsiteX1" fmla="*/ 357381 w 714139"/>
              <a:gd name="connsiteY1" fmla="*/ 0 h 375962"/>
              <a:gd name="connsiteX2" fmla="*/ 712816 w 714139"/>
              <a:gd name="connsiteY2" fmla="*/ 171806 h 375962"/>
              <a:gd name="connsiteX0" fmla="*/ 0 w 711293"/>
              <a:gd name="connsiteY0" fmla="*/ 170637 h 208423"/>
              <a:gd name="connsiteX1" fmla="*/ 355858 w 711293"/>
              <a:gd name="connsiteY1" fmla="*/ 0 h 208423"/>
              <a:gd name="connsiteX2" fmla="*/ 711293 w 711293"/>
              <a:gd name="connsiteY2" fmla="*/ 171806 h 208423"/>
              <a:gd name="connsiteX3" fmla="*/ 355547 w 711293"/>
              <a:gd name="connsiteY3" fmla="*/ 187981 h 208423"/>
              <a:gd name="connsiteX4" fmla="*/ 0 w 711293"/>
              <a:gd name="connsiteY4" fmla="*/ 170637 h 208423"/>
              <a:gd name="connsiteX0" fmla="*/ 11336 w 711293"/>
              <a:gd name="connsiteY0" fmla="*/ 208423 h 208423"/>
              <a:gd name="connsiteX1" fmla="*/ 355858 w 711293"/>
              <a:gd name="connsiteY1" fmla="*/ 0 h 208423"/>
              <a:gd name="connsiteX2" fmla="*/ 711293 w 711293"/>
              <a:gd name="connsiteY2" fmla="*/ 171806 h 208423"/>
              <a:gd name="connsiteX0" fmla="*/ 0 w 711293"/>
              <a:gd name="connsiteY0" fmla="*/ 170637 h 213370"/>
              <a:gd name="connsiteX1" fmla="*/ 355858 w 711293"/>
              <a:gd name="connsiteY1" fmla="*/ 0 h 213370"/>
              <a:gd name="connsiteX2" fmla="*/ 711293 w 711293"/>
              <a:gd name="connsiteY2" fmla="*/ 171806 h 213370"/>
              <a:gd name="connsiteX3" fmla="*/ 355547 w 711293"/>
              <a:gd name="connsiteY3" fmla="*/ 187981 h 213370"/>
              <a:gd name="connsiteX4" fmla="*/ 0 w 711293"/>
              <a:gd name="connsiteY4" fmla="*/ 170637 h 213370"/>
              <a:gd name="connsiteX0" fmla="*/ 11336 w 711293"/>
              <a:gd name="connsiteY0" fmla="*/ 208423 h 213370"/>
              <a:gd name="connsiteX1" fmla="*/ 355858 w 711293"/>
              <a:gd name="connsiteY1" fmla="*/ 0 h 213370"/>
              <a:gd name="connsiteX2" fmla="*/ 662172 w 711293"/>
              <a:gd name="connsiteY2" fmla="*/ 213370 h 213370"/>
              <a:gd name="connsiteX0" fmla="*/ 0 w 707514"/>
              <a:gd name="connsiteY0" fmla="*/ 201075 h 213580"/>
              <a:gd name="connsiteX1" fmla="*/ 352079 w 707514"/>
              <a:gd name="connsiteY1" fmla="*/ 210 h 213580"/>
              <a:gd name="connsiteX2" fmla="*/ 707514 w 707514"/>
              <a:gd name="connsiteY2" fmla="*/ 172016 h 213580"/>
              <a:gd name="connsiteX3" fmla="*/ 351768 w 707514"/>
              <a:gd name="connsiteY3" fmla="*/ 188191 h 213580"/>
              <a:gd name="connsiteX4" fmla="*/ 0 w 707514"/>
              <a:gd name="connsiteY4" fmla="*/ 201075 h 213580"/>
              <a:gd name="connsiteX0" fmla="*/ 7557 w 707514"/>
              <a:gd name="connsiteY0" fmla="*/ 208633 h 213580"/>
              <a:gd name="connsiteX1" fmla="*/ 352079 w 707514"/>
              <a:gd name="connsiteY1" fmla="*/ 210 h 213580"/>
              <a:gd name="connsiteX2" fmla="*/ 658393 w 707514"/>
              <a:gd name="connsiteY2" fmla="*/ 213580 h 213580"/>
              <a:gd name="connsiteX0" fmla="*/ 0 w 658393"/>
              <a:gd name="connsiteY0" fmla="*/ 200880 h 213385"/>
              <a:gd name="connsiteX1" fmla="*/ 352079 w 658393"/>
              <a:gd name="connsiteY1" fmla="*/ 15 h 213385"/>
              <a:gd name="connsiteX2" fmla="*/ 658393 w 658393"/>
              <a:gd name="connsiteY2" fmla="*/ 209607 h 213385"/>
              <a:gd name="connsiteX3" fmla="*/ 351768 w 658393"/>
              <a:gd name="connsiteY3" fmla="*/ 187996 h 213385"/>
              <a:gd name="connsiteX4" fmla="*/ 0 w 658393"/>
              <a:gd name="connsiteY4" fmla="*/ 200880 h 213385"/>
              <a:gd name="connsiteX0" fmla="*/ 7557 w 658393"/>
              <a:gd name="connsiteY0" fmla="*/ 208438 h 213385"/>
              <a:gd name="connsiteX1" fmla="*/ 352079 w 658393"/>
              <a:gd name="connsiteY1" fmla="*/ 15 h 213385"/>
              <a:gd name="connsiteX2" fmla="*/ 658393 w 658393"/>
              <a:gd name="connsiteY2" fmla="*/ 213385 h 213385"/>
              <a:gd name="connsiteX0" fmla="*/ 0 w 658393"/>
              <a:gd name="connsiteY0" fmla="*/ 203282 h 215787"/>
              <a:gd name="connsiteX1" fmla="*/ 352079 w 658393"/>
              <a:gd name="connsiteY1" fmla="*/ 2417 h 215787"/>
              <a:gd name="connsiteX2" fmla="*/ 658393 w 658393"/>
              <a:gd name="connsiteY2" fmla="*/ 212009 h 215787"/>
              <a:gd name="connsiteX3" fmla="*/ 351768 w 658393"/>
              <a:gd name="connsiteY3" fmla="*/ 190398 h 215787"/>
              <a:gd name="connsiteX4" fmla="*/ 0 w 658393"/>
              <a:gd name="connsiteY4" fmla="*/ 203282 h 215787"/>
              <a:gd name="connsiteX0" fmla="*/ 7557 w 658393"/>
              <a:gd name="connsiteY0" fmla="*/ 210840 h 215787"/>
              <a:gd name="connsiteX1" fmla="*/ 352079 w 658393"/>
              <a:gd name="connsiteY1" fmla="*/ 2417 h 215787"/>
              <a:gd name="connsiteX2" fmla="*/ 658393 w 658393"/>
              <a:gd name="connsiteY2" fmla="*/ 215787 h 215787"/>
              <a:gd name="connsiteX0" fmla="*/ 0 w 677443"/>
              <a:gd name="connsiteY0" fmla="*/ 203282 h 212009"/>
              <a:gd name="connsiteX1" fmla="*/ 352079 w 677443"/>
              <a:gd name="connsiteY1" fmla="*/ 2417 h 212009"/>
              <a:gd name="connsiteX2" fmla="*/ 658393 w 677443"/>
              <a:gd name="connsiteY2" fmla="*/ 212009 h 212009"/>
              <a:gd name="connsiteX3" fmla="*/ 351768 w 677443"/>
              <a:gd name="connsiteY3" fmla="*/ 190398 h 212009"/>
              <a:gd name="connsiteX4" fmla="*/ 0 w 677443"/>
              <a:gd name="connsiteY4" fmla="*/ 203282 h 212009"/>
              <a:gd name="connsiteX0" fmla="*/ 7557 w 677443"/>
              <a:gd name="connsiteY0" fmla="*/ 210840 h 212009"/>
              <a:gd name="connsiteX1" fmla="*/ 352079 w 677443"/>
              <a:gd name="connsiteY1" fmla="*/ 2417 h 212009"/>
              <a:gd name="connsiteX2" fmla="*/ 677443 w 677443"/>
              <a:gd name="connsiteY2" fmla="*/ 211024 h 212009"/>
              <a:gd name="connsiteX0" fmla="*/ 0 w 658393"/>
              <a:gd name="connsiteY0" fmla="*/ 203282 h 212009"/>
              <a:gd name="connsiteX1" fmla="*/ 352079 w 658393"/>
              <a:gd name="connsiteY1" fmla="*/ 2417 h 212009"/>
              <a:gd name="connsiteX2" fmla="*/ 658393 w 658393"/>
              <a:gd name="connsiteY2" fmla="*/ 212009 h 212009"/>
              <a:gd name="connsiteX3" fmla="*/ 351768 w 658393"/>
              <a:gd name="connsiteY3" fmla="*/ 190398 h 212009"/>
              <a:gd name="connsiteX4" fmla="*/ 0 w 658393"/>
              <a:gd name="connsiteY4" fmla="*/ 203282 h 212009"/>
              <a:gd name="connsiteX0" fmla="*/ 7557 w 658393"/>
              <a:gd name="connsiteY0" fmla="*/ 210840 h 212009"/>
              <a:gd name="connsiteX1" fmla="*/ 352079 w 658393"/>
              <a:gd name="connsiteY1" fmla="*/ 2417 h 21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8393" h="212009" stroke="0" extrusionOk="0">
                <a:moveTo>
                  <a:pt x="0" y="203282"/>
                </a:moveTo>
                <a:cubicBezTo>
                  <a:pt x="17028" y="106534"/>
                  <a:pt x="244451" y="-19017"/>
                  <a:pt x="352079" y="2417"/>
                </a:cubicBezTo>
                <a:cubicBezTo>
                  <a:pt x="454254" y="22765"/>
                  <a:pt x="642459" y="114884"/>
                  <a:pt x="658393" y="212009"/>
                </a:cubicBezTo>
                <a:lnTo>
                  <a:pt x="351768" y="190398"/>
                </a:lnTo>
                <a:lnTo>
                  <a:pt x="0" y="203282"/>
                </a:lnTo>
                <a:close/>
              </a:path>
              <a:path w="658393" h="212009" fill="none">
                <a:moveTo>
                  <a:pt x="7557" y="210840"/>
                </a:moveTo>
                <a:cubicBezTo>
                  <a:pt x="24585" y="114092"/>
                  <a:pt x="167519" y="2332"/>
                  <a:pt x="352079" y="2417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01515" y="1964211"/>
                <a:ext cx="31434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       −1         0           1           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515" y="1964211"/>
                <a:ext cx="3143489" cy="276999"/>
              </a:xfrm>
              <a:prstGeom prst="rect">
                <a:avLst/>
              </a:prstGeom>
              <a:blipFill>
                <a:blip r:embed="rId5"/>
                <a:stretch>
                  <a:fillRect l="-135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935096" y="594435"/>
                <a:ext cx="4716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096" y="594435"/>
                <a:ext cx="471603" cy="276999"/>
              </a:xfrm>
              <a:prstGeom prst="rect">
                <a:avLst/>
              </a:prstGeom>
              <a:blipFill>
                <a:blip r:embed="rId6"/>
                <a:stretch>
                  <a:fillRect l="-1299" t="-4444" r="-519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439126" y="957198"/>
                <a:ext cx="6242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126" y="957198"/>
                <a:ext cx="624210" cy="276999"/>
              </a:xfrm>
              <a:prstGeom prst="rect">
                <a:avLst/>
              </a:prstGeom>
              <a:blipFill>
                <a:blip r:embed="rId7"/>
                <a:stretch>
                  <a:fillRect l="-971" t="-4444" r="-388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522736" y="1619295"/>
                <a:ext cx="341376" cy="565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736" y="1619295"/>
                <a:ext cx="341376" cy="565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flipH="1">
                <a:off x="328315" y="2860709"/>
                <a:ext cx="6022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Transition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0     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8315" y="2860709"/>
                <a:ext cx="6022101" cy="369332"/>
              </a:xfrm>
              <a:prstGeom prst="rect">
                <a:avLst/>
              </a:prstGeom>
              <a:blipFill>
                <a:blip r:embed="rId9"/>
                <a:stretch>
                  <a:fillRect l="-91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7128" y="3388025"/>
                <a:ext cx="3297826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28" y="3388025"/>
                <a:ext cx="3297826" cy="6770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66188" y="4184038"/>
                <a:ext cx="3935757" cy="793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88" y="4184038"/>
                <a:ext cx="3935757" cy="7938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5"/>
          <p:cNvSpPr/>
          <p:nvPr/>
        </p:nvSpPr>
        <p:spPr>
          <a:xfrm>
            <a:off x="7821714" y="1136697"/>
            <a:ext cx="658393" cy="215787"/>
          </a:xfrm>
          <a:custGeom>
            <a:avLst/>
            <a:gdLst>
              <a:gd name="connsiteX0" fmla="*/ 1523 w 714139"/>
              <a:gd name="connsiteY0" fmla="*/ 170637 h 375962"/>
              <a:gd name="connsiteX1" fmla="*/ 357381 w 714139"/>
              <a:gd name="connsiteY1" fmla="*/ 0 h 375962"/>
              <a:gd name="connsiteX2" fmla="*/ 712816 w 714139"/>
              <a:gd name="connsiteY2" fmla="*/ 171806 h 375962"/>
              <a:gd name="connsiteX3" fmla="*/ 357070 w 714139"/>
              <a:gd name="connsiteY3" fmla="*/ 187981 h 375962"/>
              <a:gd name="connsiteX4" fmla="*/ 1523 w 714139"/>
              <a:gd name="connsiteY4" fmla="*/ 170637 h 375962"/>
              <a:gd name="connsiteX0" fmla="*/ 1523 w 714139"/>
              <a:gd name="connsiteY0" fmla="*/ 170637 h 375962"/>
              <a:gd name="connsiteX1" fmla="*/ 357381 w 714139"/>
              <a:gd name="connsiteY1" fmla="*/ 0 h 375962"/>
              <a:gd name="connsiteX2" fmla="*/ 712816 w 714139"/>
              <a:gd name="connsiteY2" fmla="*/ 171806 h 375962"/>
              <a:gd name="connsiteX0" fmla="*/ 0 w 711293"/>
              <a:gd name="connsiteY0" fmla="*/ 170637 h 208423"/>
              <a:gd name="connsiteX1" fmla="*/ 355858 w 711293"/>
              <a:gd name="connsiteY1" fmla="*/ 0 h 208423"/>
              <a:gd name="connsiteX2" fmla="*/ 711293 w 711293"/>
              <a:gd name="connsiteY2" fmla="*/ 171806 h 208423"/>
              <a:gd name="connsiteX3" fmla="*/ 355547 w 711293"/>
              <a:gd name="connsiteY3" fmla="*/ 187981 h 208423"/>
              <a:gd name="connsiteX4" fmla="*/ 0 w 711293"/>
              <a:gd name="connsiteY4" fmla="*/ 170637 h 208423"/>
              <a:gd name="connsiteX0" fmla="*/ 11336 w 711293"/>
              <a:gd name="connsiteY0" fmla="*/ 208423 h 208423"/>
              <a:gd name="connsiteX1" fmla="*/ 355858 w 711293"/>
              <a:gd name="connsiteY1" fmla="*/ 0 h 208423"/>
              <a:gd name="connsiteX2" fmla="*/ 711293 w 711293"/>
              <a:gd name="connsiteY2" fmla="*/ 171806 h 208423"/>
              <a:gd name="connsiteX0" fmla="*/ 0 w 711293"/>
              <a:gd name="connsiteY0" fmla="*/ 170637 h 213370"/>
              <a:gd name="connsiteX1" fmla="*/ 355858 w 711293"/>
              <a:gd name="connsiteY1" fmla="*/ 0 h 213370"/>
              <a:gd name="connsiteX2" fmla="*/ 711293 w 711293"/>
              <a:gd name="connsiteY2" fmla="*/ 171806 h 213370"/>
              <a:gd name="connsiteX3" fmla="*/ 355547 w 711293"/>
              <a:gd name="connsiteY3" fmla="*/ 187981 h 213370"/>
              <a:gd name="connsiteX4" fmla="*/ 0 w 711293"/>
              <a:gd name="connsiteY4" fmla="*/ 170637 h 213370"/>
              <a:gd name="connsiteX0" fmla="*/ 11336 w 711293"/>
              <a:gd name="connsiteY0" fmla="*/ 208423 h 213370"/>
              <a:gd name="connsiteX1" fmla="*/ 355858 w 711293"/>
              <a:gd name="connsiteY1" fmla="*/ 0 h 213370"/>
              <a:gd name="connsiteX2" fmla="*/ 662172 w 711293"/>
              <a:gd name="connsiteY2" fmla="*/ 213370 h 213370"/>
              <a:gd name="connsiteX0" fmla="*/ 0 w 707514"/>
              <a:gd name="connsiteY0" fmla="*/ 201075 h 213580"/>
              <a:gd name="connsiteX1" fmla="*/ 352079 w 707514"/>
              <a:gd name="connsiteY1" fmla="*/ 210 h 213580"/>
              <a:gd name="connsiteX2" fmla="*/ 707514 w 707514"/>
              <a:gd name="connsiteY2" fmla="*/ 172016 h 213580"/>
              <a:gd name="connsiteX3" fmla="*/ 351768 w 707514"/>
              <a:gd name="connsiteY3" fmla="*/ 188191 h 213580"/>
              <a:gd name="connsiteX4" fmla="*/ 0 w 707514"/>
              <a:gd name="connsiteY4" fmla="*/ 201075 h 213580"/>
              <a:gd name="connsiteX0" fmla="*/ 7557 w 707514"/>
              <a:gd name="connsiteY0" fmla="*/ 208633 h 213580"/>
              <a:gd name="connsiteX1" fmla="*/ 352079 w 707514"/>
              <a:gd name="connsiteY1" fmla="*/ 210 h 213580"/>
              <a:gd name="connsiteX2" fmla="*/ 658393 w 707514"/>
              <a:gd name="connsiteY2" fmla="*/ 213580 h 213580"/>
              <a:gd name="connsiteX0" fmla="*/ 0 w 658393"/>
              <a:gd name="connsiteY0" fmla="*/ 200880 h 213385"/>
              <a:gd name="connsiteX1" fmla="*/ 352079 w 658393"/>
              <a:gd name="connsiteY1" fmla="*/ 15 h 213385"/>
              <a:gd name="connsiteX2" fmla="*/ 658393 w 658393"/>
              <a:gd name="connsiteY2" fmla="*/ 209607 h 213385"/>
              <a:gd name="connsiteX3" fmla="*/ 351768 w 658393"/>
              <a:gd name="connsiteY3" fmla="*/ 187996 h 213385"/>
              <a:gd name="connsiteX4" fmla="*/ 0 w 658393"/>
              <a:gd name="connsiteY4" fmla="*/ 200880 h 213385"/>
              <a:gd name="connsiteX0" fmla="*/ 7557 w 658393"/>
              <a:gd name="connsiteY0" fmla="*/ 208438 h 213385"/>
              <a:gd name="connsiteX1" fmla="*/ 352079 w 658393"/>
              <a:gd name="connsiteY1" fmla="*/ 15 h 213385"/>
              <a:gd name="connsiteX2" fmla="*/ 658393 w 658393"/>
              <a:gd name="connsiteY2" fmla="*/ 213385 h 213385"/>
              <a:gd name="connsiteX0" fmla="*/ 0 w 658393"/>
              <a:gd name="connsiteY0" fmla="*/ 203282 h 215787"/>
              <a:gd name="connsiteX1" fmla="*/ 352079 w 658393"/>
              <a:gd name="connsiteY1" fmla="*/ 2417 h 215787"/>
              <a:gd name="connsiteX2" fmla="*/ 658393 w 658393"/>
              <a:gd name="connsiteY2" fmla="*/ 212009 h 215787"/>
              <a:gd name="connsiteX3" fmla="*/ 351768 w 658393"/>
              <a:gd name="connsiteY3" fmla="*/ 190398 h 215787"/>
              <a:gd name="connsiteX4" fmla="*/ 0 w 658393"/>
              <a:gd name="connsiteY4" fmla="*/ 203282 h 215787"/>
              <a:gd name="connsiteX0" fmla="*/ 7557 w 658393"/>
              <a:gd name="connsiteY0" fmla="*/ 210840 h 215787"/>
              <a:gd name="connsiteX1" fmla="*/ 352079 w 658393"/>
              <a:gd name="connsiteY1" fmla="*/ 2417 h 215787"/>
              <a:gd name="connsiteX2" fmla="*/ 658393 w 658393"/>
              <a:gd name="connsiteY2" fmla="*/ 215787 h 21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8393" h="215787" stroke="0" extrusionOk="0">
                <a:moveTo>
                  <a:pt x="0" y="203282"/>
                </a:moveTo>
                <a:cubicBezTo>
                  <a:pt x="17028" y="106534"/>
                  <a:pt x="244451" y="-19017"/>
                  <a:pt x="352079" y="2417"/>
                </a:cubicBezTo>
                <a:cubicBezTo>
                  <a:pt x="454254" y="22765"/>
                  <a:pt x="642459" y="114884"/>
                  <a:pt x="658393" y="212009"/>
                </a:cubicBezTo>
                <a:lnTo>
                  <a:pt x="351768" y="190398"/>
                </a:lnTo>
                <a:lnTo>
                  <a:pt x="0" y="203282"/>
                </a:lnTo>
                <a:close/>
              </a:path>
              <a:path w="658393" h="215787" fill="none">
                <a:moveTo>
                  <a:pt x="7557" y="210840"/>
                </a:moveTo>
                <a:cubicBezTo>
                  <a:pt x="24585" y="114092"/>
                  <a:pt x="167519" y="2332"/>
                  <a:pt x="352079" y="2417"/>
                </a:cubicBezTo>
                <a:cubicBezTo>
                  <a:pt x="537255" y="2502"/>
                  <a:pt x="642459" y="118662"/>
                  <a:pt x="658393" y="215787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5"/>
          <p:cNvSpPr/>
          <p:nvPr/>
        </p:nvSpPr>
        <p:spPr>
          <a:xfrm>
            <a:off x="8485409" y="1137325"/>
            <a:ext cx="658393" cy="215787"/>
          </a:xfrm>
          <a:custGeom>
            <a:avLst/>
            <a:gdLst>
              <a:gd name="connsiteX0" fmla="*/ 1523 w 714139"/>
              <a:gd name="connsiteY0" fmla="*/ 170637 h 375962"/>
              <a:gd name="connsiteX1" fmla="*/ 357381 w 714139"/>
              <a:gd name="connsiteY1" fmla="*/ 0 h 375962"/>
              <a:gd name="connsiteX2" fmla="*/ 712816 w 714139"/>
              <a:gd name="connsiteY2" fmla="*/ 171806 h 375962"/>
              <a:gd name="connsiteX3" fmla="*/ 357070 w 714139"/>
              <a:gd name="connsiteY3" fmla="*/ 187981 h 375962"/>
              <a:gd name="connsiteX4" fmla="*/ 1523 w 714139"/>
              <a:gd name="connsiteY4" fmla="*/ 170637 h 375962"/>
              <a:gd name="connsiteX0" fmla="*/ 1523 w 714139"/>
              <a:gd name="connsiteY0" fmla="*/ 170637 h 375962"/>
              <a:gd name="connsiteX1" fmla="*/ 357381 w 714139"/>
              <a:gd name="connsiteY1" fmla="*/ 0 h 375962"/>
              <a:gd name="connsiteX2" fmla="*/ 712816 w 714139"/>
              <a:gd name="connsiteY2" fmla="*/ 171806 h 375962"/>
              <a:gd name="connsiteX0" fmla="*/ 0 w 711293"/>
              <a:gd name="connsiteY0" fmla="*/ 170637 h 208423"/>
              <a:gd name="connsiteX1" fmla="*/ 355858 w 711293"/>
              <a:gd name="connsiteY1" fmla="*/ 0 h 208423"/>
              <a:gd name="connsiteX2" fmla="*/ 711293 w 711293"/>
              <a:gd name="connsiteY2" fmla="*/ 171806 h 208423"/>
              <a:gd name="connsiteX3" fmla="*/ 355547 w 711293"/>
              <a:gd name="connsiteY3" fmla="*/ 187981 h 208423"/>
              <a:gd name="connsiteX4" fmla="*/ 0 w 711293"/>
              <a:gd name="connsiteY4" fmla="*/ 170637 h 208423"/>
              <a:gd name="connsiteX0" fmla="*/ 11336 w 711293"/>
              <a:gd name="connsiteY0" fmla="*/ 208423 h 208423"/>
              <a:gd name="connsiteX1" fmla="*/ 355858 w 711293"/>
              <a:gd name="connsiteY1" fmla="*/ 0 h 208423"/>
              <a:gd name="connsiteX2" fmla="*/ 711293 w 711293"/>
              <a:gd name="connsiteY2" fmla="*/ 171806 h 208423"/>
              <a:gd name="connsiteX0" fmla="*/ 0 w 711293"/>
              <a:gd name="connsiteY0" fmla="*/ 170637 h 213370"/>
              <a:gd name="connsiteX1" fmla="*/ 355858 w 711293"/>
              <a:gd name="connsiteY1" fmla="*/ 0 h 213370"/>
              <a:gd name="connsiteX2" fmla="*/ 711293 w 711293"/>
              <a:gd name="connsiteY2" fmla="*/ 171806 h 213370"/>
              <a:gd name="connsiteX3" fmla="*/ 355547 w 711293"/>
              <a:gd name="connsiteY3" fmla="*/ 187981 h 213370"/>
              <a:gd name="connsiteX4" fmla="*/ 0 w 711293"/>
              <a:gd name="connsiteY4" fmla="*/ 170637 h 213370"/>
              <a:gd name="connsiteX0" fmla="*/ 11336 w 711293"/>
              <a:gd name="connsiteY0" fmla="*/ 208423 h 213370"/>
              <a:gd name="connsiteX1" fmla="*/ 355858 w 711293"/>
              <a:gd name="connsiteY1" fmla="*/ 0 h 213370"/>
              <a:gd name="connsiteX2" fmla="*/ 662172 w 711293"/>
              <a:gd name="connsiteY2" fmla="*/ 213370 h 213370"/>
              <a:gd name="connsiteX0" fmla="*/ 0 w 707514"/>
              <a:gd name="connsiteY0" fmla="*/ 201075 h 213580"/>
              <a:gd name="connsiteX1" fmla="*/ 352079 w 707514"/>
              <a:gd name="connsiteY1" fmla="*/ 210 h 213580"/>
              <a:gd name="connsiteX2" fmla="*/ 707514 w 707514"/>
              <a:gd name="connsiteY2" fmla="*/ 172016 h 213580"/>
              <a:gd name="connsiteX3" fmla="*/ 351768 w 707514"/>
              <a:gd name="connsiteY3" fmla="*/ 188191 h 213580"/>
              <a:gd name="connsiteX4" fmla="*/ 0 w 707514"/>
              <a:gd name="connsiteY4" fmla="*/ 201075 h 213580"/>
              <a:gd name="connsiteX0" fmla="*/ 7557 w 707514"/>
              <a:gd name="connsiteY0" fmla="*/ 208633 h 213580"/>
              <a:gd name="connsiteX1" fmla="*/ 352079 w 707514"/>
              <a:gd name="connsiteY1" fmla="*/ 210 h 213580"/>
              <a:gd name="connsiteX2" fmla="*/ 658393 w 707514"/>
              <a:gd name="connsiteY2" fmla="*/ 213580 h 213580"/>
              <a:gd name="connsiteX0" fmla="*/ 0 w 658393"/>
              <a:gd name="connsiteY0" fmla="*/ 200880 h 213385"/>
              <a:gd name="connsiteX1" fmla="*/ 352079 w 658393"/>
              <a:gd name="connsiteY1" fmla="*/ 15 h 213385"/>
              <a:gd name="connsiteX2" fmla="*/ 658393 w 658393"/>
              <a:gd name="connsiteY2" fmla="*/ 209607 h 213385"/>
              <a:gd name="connsiteX3" fmla="*/ 351768 w 658393"/>
              <a:gd name="connsiteY3" fmla="*/ 187996 h 213385"/>
              <a:gd name="connsiteX4" fmla="*/ 0 w 658393"/>
              <a:gd name="connsiteY4" fmla="*/ 200880 h 213385"/>
              <a:gd name="connsiteX0" fmla="*/ 7557 w 658393"/>
              <a:gd name="connsiteY0" fmla="*/ 208438 h 213385"/>
              <a:gd name="connsiteX1" fmla="*/ 352079 w 658393"/>
              <a:gd name="connsiteY1" fmla="*/ 15 h 213385"/>
              <a:gd name="connsiteX2" fmla="*/ 658393 w 658393"/>
              <a:gd name="connsiteY2" fmla="*/ 213385 h 213385"/>
              <a:gd name="connsiteX0" fmla="*/ 0 w 658393"/>
              <a:gd name="connsiteY0" fmla="*/ 203282 h 215787"/>
              <a:gd name="connsiteX1" fmla="*/ 352079 w 658393"/>
              <a:gd name="connsiteY1" fmla="*/ 2417 h 215787"/>
              <a:gd name="connsiteX2" fmla="*/ 658393 w 658393"/>
              <a:gd name="connsiteY2" fmla="*/ 212009 h 215787"/>
              <a:gd name="connsiteX3" fmla="*/ 351768 w 658393"/>
              <a:gd name="connsiteY3" fmla="*/ 190398 h 215787"/>
              <a:gd name="connsiteX4" fmla="*/ 0 w 658393"/>
              <a:gd name="connsiteY4" fmla="*/ 203282 h 215787"/>
              <a:gd name="connsiteX0" fmla="*/ 7557 w 658393"/>
              <a:gd name="connsiteY0" fmla="*/ 210840 h 215787"/>
              <a:gd name="connsiteX1" fmla="*/ 352079 w 658393"/>
              <a:gd name="connsiteY1" fmla="*/ 2417 h 215787"/>
              <a:gd name="connsiteX2" fmla="*/ 658393 w 658393"/>
              <a:gd name="connsiteY2" fmla="*/ 215787 h 21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8393" h="215787" stroke="0" extrusionOk="0">
                <a:moveTo>
                  <a:pt x="0" y="203282"/>
                </a:moveTo>
                <a:cubicBezTo>
                  <a:pt x="17028" y="106534"/>
                  <a:pt x="244451" y="-19017"/>
                  <a:pt x="352079" y="2417"/>
                </a:cubicBezTo>
                <a:cubicBezTo>
                  <a:pt x="454254" y="22765"/>
                  <a:pt x="642459" y="114884"/>
                  <a:pt x="658393" y="212009"/>
                </a:cubicBezTo>
                <a:lnTo>
                  <a:pt x="351768" y="190398"/>
                </a:lnTo>
                <a:lnTo>
                  <a:pt x="0" y="203282"/>
                </a:lnTo>
                <a:close/>
              </a:path>
              <a:path w="658393" h="215787" fill="none">
                <a:moveTo>
                  <a:pt x="7557" y="210840"/>
                </a:moveTo>
                <a:cubicBezTo>
                  <a:pt x="24585" y="114092"/>
                  <a:pt x="167519" y="2332"/>
                  <a:pt x="352079" y="2417"/>
                </a:cubicBezTo>
                <a:cubicBezTo>
                  <a:pt x="537255" y="2502"/>
                  <a:pt x="642459" y="118662"/>
                  <a:pt x="658393" y="215787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endCxn id="42" idx="2"/>
          </p:cNvCxnSpPr>
          <p:nvPr/>
        </p:nvCxnSpPr>
        <p:spPr>
          <a:xfrm flipV="1">
            <a:off x="8782496" y="2970267"/>
            <a:ext cx="6991" cy="16178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144133" y="3652356"/>
            <a:ext cx="383071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 flipV="1">
            <a:off x="7084678" y="3667986"/>
            <a:ext cx="3426053" cy="576045"/>
            <a:chOff x="7077469" y="3722263"/>
            <a:chExt cx="3426053" cy="482846"/>
          </a:xfrm>
        </p:grpSpPr>
        <p:sp>
          <p:nvSpPr>
            <p:cNvPr id="30" name="Freeform 29"/>
            <p:cNvSpPr/>
            <p:nvPr/>
          </p:nvSpPr>
          <p:spPr>
            <a:xfrm>
              <a:off x="8413603" y="3722263"/>
              <a:ext cx="801879" cy="480694"/>
            </a:xfrm>
            <a:custGeom>
              <a:avLst/>
              <a:gdLst>
                <a:gd name="connsiteX0" fmla="*/ 0 w 823913"/>
                <a:gd name="connsiteY0" fmla="*/ 0 h 479053"/>
                <a:gd name="connsiteX1" fmla="*/ 85725 w 823913"/>
                <a:gd name="connsiteY1" fmla="*/ 242887 h 479053"/>
                <a:gd name="connsiteX2" fmla="*/ 338138 w 823913"/>
                <a:gd name="connsiteY2" fmla="*/ 476250 h 479053"/>
                <a:gd name="connsiteX3" fmla="*/ 652463 w 823913"/>
                <a:gd name="connsiteY3" fmla="*/ 347662 h 479053"/>
                <a:gd name="connsiteX4" fmla="*/ 823913 w 823913"/>
                <a:gd name="connsiteY4" fmla="*/ 0 h 479053"/>
                <a:gd name="connsiteX0" fmla="*/ 0 w 823913"/>
                <a:gd name="connsiteY0" fmla="*/ 0 h 480780"/>
                <a:gd name="connsiteX1" fmla="*/ 85725 w 823913"/>
                <a:gd name="connsiteY1" fmla="*/ 242887 h 480780"/>
                <a:gd name="connsiteX2" fmla="*/ 338138 w 823913"/>
                <a:gd name="connsiteY2" fmla="*/ 476250 h 480780"/>
                <a:gd name="connsiteX3" fmla="*/ 652463 w 823913"/>
                <a:gd name="connsiteY3" fmla="*/ 366024 h 480780"/>
                <a:gd name="connsiteX4" fmla="*/ 823913 w 823913"/>
                <a:gd name="connsiteY4" fmla="*/ 0 h 480780"/>
                <a:gd name="connsiteX0" fmla="*/ 0 w 823913"/>
                <a:gd name="connsiteY0" fmla="*/ 0 h 484273"/>
                <a:gd name="connsiteX1" fmla="*/ 85725 w 823913"/>
                <a:gd name="connsiteY1" fmla="*/ 242887 h 484273"/>
                <a:gd name="connsiteX2" fmla="*/ 389550 w 823913"/>
                <a:gd name="connsiteY2" fmla="*/ 479923 h 484273"/>
                <a:gd name="connsiteX3" fmla="*/ 652463 w 823913"/>
                <a:gd name="connsiteY3" fmla="*/ 366024 h 484273"/>
                <a:gd name="connsiteX4" fmla="*/ 823913 w 823913"/>
                <a:gd name="connsiteY4" fmla="*/ 0 h 484273"/>
                <a:gd name="connsiteX0" fmla="*/ 0 w 823913"/>
                <a:gd name="connsiteY0" fmla="*/ 0 h 483535"/>
                <a:gd name="connsiteX1" fmla="*/ 85725 w 823913"/>
                <a:gd name="connsiteY1" fmla="*/ 242887 h 483535"/>
                <a:gd name="connsiteX2" fmla="*/ 389550 w 823913"/>
                <a:gd name="connsiteY2" fmla="*/ 479923 h 483535"/>
                <a:gd name="connsiteX3" fmla="*/ 652463 w 823913"/>
                <a:gd name="connsiteY3" fmla="*/ 358679 h 483535"/>
                <a:gd name="connsiteX4" fmla="*/ 823913 w 823913"/>
                <a:gd name="connsiteY4" fmla="*/ 0 h 483535"/>
                <a:gd name="connsiteX0" fmla="*/ 0 w 823913"/>
                <a:gd name="connsiteY0" fmla="*/ 0 h 480240"/>
                <a:gd name="connsiteX1" fmla="*/ 85725 w 823913"/>
                <a:gd name="connsiteY1" fmla="*/ 242887 h 480240"/>
                <a:gd name="connsiteX2" fmla="*/ 389550 w 823913"/>
                <a:gd name="connsiteY2" fmla="*/ 479923 h 480240"/>
                <a:gd name="connsiteX3" fmla="*/ 652463 w 823913"/>
                <a:gd name="connsiteY3" fmla="*/ 358679 h 480240"/>
                <a:gd name="connsiteX4" fmla="*/ 823913 w 823913"/>
                <a:gd name="connsiteY4" fmla="*/ 0 h 480240"/>
                <a:gd name="connsiteX0" fmla="*/ 0 w 823913"/>
                <a:gd name="connsiteY0" fmla="*/ 0 h 480710"/>
                <a:gd name="connsiteX1" fmla="*/ 118775 w 823913"/>
                <a:gd name="connsiteY1" fmla="*/ 312661 h 480710"/>
                <a:gd name="connsiteX2" fmla="*/ 389550 w 823913"/>
                <a:gd name="connsiteY2" fmla="*/ 479923 h 480710"/>
                <a:gd name="connsiteX3" fmla="*/ 652463 w 823913"/>
                <a:gd name="connsiteY3" fmla="*/ 358679 h 480710"/>
                <a:gd name="connsiteX4" fmla="*/ 823913 w 823913"/>
                <a:gd name="connsiteY4" fmla="*/ 0 h 480710"/>
                <a:gd name="connsiteX0" fmla="*/ 0 w 801879"/>
                <a:gd name="connsiteY0" fmla="*/ 0 h 480694"/>
                <a:gd name="connsiteX1" fmla="*/ 118775 w 801879"/>
                <a:gd name="connsiteY1" fmla="*/ 312661 h 480694"/>
                <a:gd name="connsiteX2" fmla="*/ 389550 w 801879"/>
                <a:gd name="connsiteY2" fmla="*/ 479923 h 480694"/>
                <a:gd name="connsiteX3" fmla="*/ 652463 w 801879"/>
                <a:gd name="connsiteY3" fmla="*/ 358679 h 480694"/>
                <a:gd name="connsiteX4" fmla="*/ 801879 w 801879"/>
                <a:gd name="connsiteY4" fmla="*/ 7345 h 48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879" h="480694">
                  <a:moveTo>
                    <a:pt x="0" y="0"/>
                  </a:moveTo>
                  <a:cubicBezTo>
                    <a:pt x="14684" y="81756"/>
                    <a:pt x="53850" y="232674"/>
                    <a:pt x="118775" y="312661"/>
                  </a:cubicBezTo>
                  <a:cubicBezTo>
                    <a:pt x="183700" y="392648"/>
                    <a:pt x="300602" y="472253"/>
                    <a:pt x="389550" y="479923"/>
                  </a:cubicBezTo>
                  <a:cubicBezTo>
                    <a:pt x="478498" y="487593"/>
                    <a:pt x="583742" y="437442"/>
                    <a:pt x="652463" y="358679"/>
                  </a:cubicBezTo>
                  <a:cubicBezTo>
                    <a:pt x="721185" y="279916"/>
                    <a:pt x="756635" y="141488"/>
                    <a:pt x="801879" y="7345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9211972" y="3722263"/>
              <a:ext cx="801879" cy="480694"/>
            </a:xfrm>
            <a:custGeom>
              <a:avLst/>
              <a:gdLst>
                <a:gd name="connsiteX0" fmla="*/ 0 w 823913"/>
                <a:gd name="connsiteY0" fmla="*/ 0 h 479053"/>
                <a:gd name="connsiteX1" fmla="*/ 85725 w 823913"/>
                <a:gd name="connsiteY1" fmla="*/ 242887 h 479053"/>
                <a:gd name="connsiteX2" fmla="*/ 338138 w 823913"/>
                <a:gd name="connsiteY2" fmla="*/ 476250 h 479053"/>
                <a:gd name="connsiteX3" fmla="*/ 652463 w 823913"/>
                <a:gd name="connsiteY3" fmla="*/ 347662 h 479053"/>
                <a:gd name="connsiteX4" fmla="*/ 823913 w 823913"/>
                <a:gd name="connsiteY4" fmla="*/ 0 h 479053"/>
                <a:gd name="connsiteX0" fmla="*/ 0 w 823913"/>
                <a:gd name="connsiteY0" fmla="*/ 0 h 480780"/>
                <a:gd name="connsiteX1" fmla="*/ 85725 w 823913"/>
                <a:gd name="connsiteY1" fmla="*/ 242887 h 480780"/>
                <a:gd name="connsiteX2" fmla="*/ 338138 w 823913"/>
                <a:gd name="connsiteY2" fmla="*/ 476250 h 480780"/>
                <a:gd name="connsiteX3" fmla="*/ 652463 w 823913"/>
                <a:gd name="connsiteY3" fmla="*/ 366024 h 480780"/>
                <a:gd name="connsiteX4" fmla="*/ 823913 w 823913"/>
                <a:gd name="connsiteY4" fmla="*/ 0 h 480780"/>
                <a:gd name="connsiteX0" fmla="*/ 0 w 823913"/>
                <a:gd name="connsiteY0" fmla="*/ 0 h 484273"/>
                <a:gd name="connsiteX1" fmla="*/ 85725 w 823913"/>
                <a:gd name="connsiteY1" fmla="*/ 242887 h 484273"/>
                <a:gd name="connsiteX2" fmla="*/ 389550 w 823913"/>
                <a:gd name="connsiteY2" fmla="*/ 479923 h 484273"/>
                <a:gd name="connsiteX3" fmla="*/ 652463 w 823913"/>
                <a:gd name="connsiteY3" fmla="*/ 366024 h 484273"/>
                <a:gd name="connsiteX4" fmla="*/ 823913 w 823913"/>
                <a:gd name="connsiteY4" fmla="*/ 0 h 484273"/>
                <a:gd name="connsiteX0" fmla="*/ 0 w 823913"/>
                <a:gd name="connsiteY0" fmla="*/ 0 h 483535"/>
                <a:gd name="connsiteX1" fmla="*/ 85725 w 823913"/>
                <a:gd name="connsiteY1" fmla="*/ 242887 h 483535"/>
                <a:gd name="connsiteX2" fmla="*/ 389550 w 823913"/>
                <a:gd name="connsiteY2" fmla="*/ 479923 h 483535"/>
                <a:gd name="connsiteX3" fmla="*/ 652463 w 823913"/>
                <a:gd name="connsiteY3" fmla="*/ 358679 h 483535"/>
                <a:gd name="connsiteX4" fmla="*/ 823913 w 823913"/>
                <a:gd name="connsiteY4" fmla="*/ 0 h 483535"/>
                <a:gd name="connsiteX0" fmla="*/ 0 w 823913"/>
                <a:gd name="connsiteY0" fmla="*/ 0 h 480240"/>
                <a:gd name="connsiteX1" fmla="*/ 85725 w 823913"/>
                <a:gd name="connsiteY1" fmla="*/ 242887 h 480240"/>
                <a:gd name="connsiteX2" fmla="*/ 389550 w 823913"/>
                <a:gd name="connsiteY2" fmla="*/ 479923 h 480240"/>
                <a:gd name="connsiteX3" fmla="*/ 652463 w 823913"/>
                <a:gd name="connsiteY3" fmla="*/ 358679 h 480240"/>
                <a:gd name="connsiteX4" fmla="*/ 823913 w 823913"/>
                <a:gd name="connsiteY4" fmla="*/ 0 h 480240"/>
                <a:gd name="connsiteX0" fmla="*/ 0 w 823913"/>
                <a:gd name="connsiteY0" fmla="*/ 0 h 480710"/>
                <a:gd name="connsiteX1" fmla="*/ 118775 w 823913"/>
                <a:gd name="connsiteY1" fmla="*/ 312661 h 480710"/>
                <a:gd name="connsiteX2" fmla="*/ 389550 w 823913"/>
                <a:gd name="connsiteY2" fmla="*/ 479923 h 480710"/>
                <a:gd name="connsiteX3" fmla="*/ 652463 w 823913"/>
                <a:gd name="connsiteY3" fmla="*/ 358679 h 480710"/>
                <a:gd name="connsiteX4" fmla="*/ 823913 w 823913"/>
                <a:gd name="connsiteY4" fmla="*/ 0 h 480710"/>
                <a:gd name="connsiteX0" fmla="*/ 0 w 801879"/>
                <a:gd name="connsiteY0" fmla="*/ 0 h 480694"/>
                <a:gd name="connsiteX1" fmla="*/ 118775 w 801879"/>
                <a:gd name="connsiteY1" fmla="*/ 312661 h 480694"/>
                <a:gd name="connsiteX2" fmla="*/ 389550 w 801879"/>
                <a:gd name="connsiteY2" fmla="*/ 479923 h 480694"/>
                <a:gd name="connsiteX3" fmla="*/ 652463 w 801879"/>
                <a:gd name="connsiteY3" fmla="*/ 358679 h 480694"/>
                <a:gd name="connsiteX4" fmla="*/ 801879 w 801879"/>
                <a:gd name="connsiteY4" fmla="*/ 7345 h 48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879" h="480694">
                  <a:moveTo>
                    <a:pt x="0" y="0"/>
                  </a:moveTo>
                  <a:cubicBezTo>
                    <a:pt x="14684" y="81756"/>
                    <a:pt x="53850" y="232674"/>
                    <a:pt x="118775" y="312661"/>
                  </a:cubicBezTo>
                  <a:cubicBezTo>
                    <a:pt x="183700" y="392648"/>
                    <a:pt x="300602" y="472253"/>
                    <a:pt x="389550" y="479923"/>
                  </a:cubicBezTo>
                  <a:cubicBezTo>
                    <a:pt x="478498" y="487593"/>
                    <a:pt x="583742" y="437442"/>
                    <a:pt x="652463" y="358679"/>
                  </a:cubicBezTo>
                  <a:cubicBezTo>
                    <a:pt x="721185" y="279916"/>
                    <a:pt x="756635" y="141488"/>
                    <a:pt x="801879" y="7345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615635" y="3722263"/>
              <a:ext cx="801879" cy="480694"/>
            </a:xfrm>
            <a:custGeom>
              <a:avLst/>
              <a:gdLst>
                <a:gd name="connsiteX0" fmla="*/ 0 w 823913"/>
                <a:gd name="connsiteY0" fmla="*/ 0 h 479053"/>
                <a:gd name="connsiteX1" fmla="*/ 85725 w 823913"/>
                <a:gd name="connsiteY1" fmla="*/ 242887 h 479053"/>
                <a:gd name="connsiteX2" fmla="*/ 338138 w 823913"/>
                <a:gd name="connsiteY2" fmla="*/ 476250 h 479053"/>
                <a:gd name="connsiteX3" fmla="*/ 652463 w 823913"/>
                <a:gd name="connsiteY3" fmla="*/ 347662 h 479053"/>
                <a:gd name="connsiteX4" fmla="*/ 823913 w 823913"/>
                <a:gd name="connsiteY4" fmla="*/ 0 h 479053"/>
                <a:gd name="connsiteX0" fmla="*/ 0 w 823913"/>
                <a:gd name="connsiteY0" fmla="*/ 0 h 480780"/>
                <a:gd name="connsiteX1" fmla="*/ 85725 w 823913"/>
                <a:gd name="connsiteY1" fmla="*/ 242887 h 480780"/>
                <a:gd name="connsiteX2" fmla="*/ 338138 w 823913"/>
                <a:gd name="connsiteY2" fmla="*/ 476250 h 480780"/>
                <a:gd name="connsiteX3" fmla="*/ 652463 w 823913"/>
                <a:gd name="connsiteY3" fmla="*/ 366024 h 480780"/>
                <a:gd name="connsiteX4" fmla="*/ 823913 w 823913"/>
                <a:gd name="connsiteY4" fmla="*/ 0 h 480780"/>
                <a:gd name="connsiteX0" fmla="*/ 0 w 823913"/>
                <a:gd name="connsiteY0" fmla="*/ 0 h 484273"/>
                <a:gd name="connsiteX1" fmla="*/ 85725 w 823913"/>
                <a:gd name="connsiteY1" fmla="*/ 242887 h 484273"/>
                <a:gd name="connsiteX2" fmla="*/ 389550 w 823913"/>
                <a:gd name="connsiteY2" fmla="*/ 479923 h 484273"/>
                <a:gd name="connsiteX3" fmla="*/ 652463 w 823913"/>
                <a:gd name="connsiteY3" fmla="*/ 366024 h 484273"/>
                <a:gd name="connsiteX4" fmla="*/ 823913 w 823913"/>
                <a:gd name="connsiteY4" fmla="*/ 0 h 484273"/>
                <a:gd name="connsiteX0" fmla="*/ 0 w 823913"/>
                <a:gd name="connsiteY0" fmla="*/ 0 h 483535"/>
                <a:gd name="connsiteX1" fmla="*/ 85725 w 823913"/>
                <a:gd name="connsiteY1" fmla="*/ 242887 h 483535"/>
                <a:gd name="connsiteX2" fmla="*/ 389550 w 823913"/>
                <a:gd name="connsiteY2" fmla="*/ 479923 h 483535"/>
                <a:gd name="connsiteX3" fmla="*/ 652463 w 823913"/>
                <a:gd name="connsiteY3" fmla="*/ 358679 h 483535"/>
                <a:gd name="connsiteX4" fmla="*/ 823913 w 823913"/>
                <a:gd name="connsiteY4" fmla="*/ 0 h 483535"/>
                <a:gd name="connsiteX0" fmla="*/ 0 w 823913"/>
                <a:gd name="connsiteY0" fmla="*/ 0 h 480240"/>
                <a:gd name="connsiteX1" fmla="*/ 85725 w 823913"/>
                <a:gd name="connsiteY1" fmla="*/ 242887 h 480240"/>
                <a:gd name="connsiteX2" fmla="*/ 389550 w 823913"/>
                <a:gd name="connsiteY2" fmla="*/ 479923 h 480240"/>
                <a:gd name="connsiteX3" fmla="*/ 652463 w 823913"/>
                <a:gd name="connsiteY3" fmla="*/ 358679 h 480240"/>
                <a:gd name="connsiteX4" fmla="*/ 823913 w 823913"/>
                <a:gd name="connsiteY4" fmla="*/ 0 h 480240"/>
                <a:gd name="connsiteX0" fmla="*/ 0 w 823913"/>
                <a:gd name="connsiteY0" fmla="*/ 0 h 480710"/>
                <a:gd name="connsiteX1" fmla="*/ 118775 w 823913"/>
                <a:gd name="connsiteY1" fmla="*/ 312661 h 480710"/>
                <a:gd name="connsiteX2" fmla="*/ 389550 w 823913"/>
                <a:gd name="connsiteY2" fmla="*/ 479923 h 480710"/>
                <a:gd name="connsiteX3" fmla="*/ 652463 w 823913"/>
                <a:gd name="connsiteY3" fmla="*/ 358679 h 480710"/>
                <a:gd name="connsiteX4" fmla="*/ 823913 w 823913"/>
                <a:gd name="connsiteY4" fmla="*/ 0 h 480710"/>
                <a:gd name="connsiteX0" fmla="*/ 0 w 801879"/>
                <a:gd name="connsiteY0" fmla="*/ 0 h 480694"/>
                <a:gd name="connsiteX1" fmla="*/ 118775 w 801879"/>
                <a:gd name="connsiteY1" fmla="*/ 312661 h 480694"/>
                <a:gd name="connsiteX2" fmla="*/ 389550 w 801879"/>
                <a:gd name="connsiteY2" fmla="*/ 479923 h 480694"/>
                <a:gd name="connsiteX3" fmla="*/ 652463 w 801879"/>
                <a:gd name="connsiteY3" fmla="*/ 358679 h 480694"/>
                <a:gd name="connsiteX4" fmla="*/ 801879 w 801879"/>
                <a:gd name="connsiteY4" fmla="*/ 7345 h 48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879" h="480694">
                  <a:moveTo>
                    <a:pt x="0" y="0"/>
                  </a:moveTo>
                  <a:cubicBezTo>
                    <a:pt x="14684" y="81756"/>
                    <a:pt x="53850" y="232674"/>
                    <a:pt x="118775" y="312661"/>
                  </a:cubicBezTo>
                  <a:cubicBezTo>
                    <a:pt x="183700" y="392648"/>
                    <a:pt x="300602" y="472253"/>
                    <a:pt x="389550" y="479923"/>
                  </a:cubicBezTo>
                  <a:cubicBezTo>
                    <a:pt x="478498" y="487593"/>
                    <a:pt x="583742" y="437442"/>
                    <a:pt x="652463" y="358679"/>
                  </a:cubicBezTo>
                  <a:cubicBezTo>
                    <a:pt x="721185" y="279916"/>
                    <a:pt x="756635" y="141488"/>
                    <a:pt x="801879" y="7345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077469" y="3728837"/>
              <a:ext cx="536212" cy="476272"/>
            </a:xfrm>
            <a:custGeom>
              <a:avLst/>
              <a:gdLst>
                <a:gd name="connsiteX0" fmla="*/ 0 w 823913"/>
                <a:gd name="connsiteY0" fmla="*/ 0 h 479053"/>
                <a:gd name="connsiteX1" fmla="*/ 85725 w 823913"/>
                <a:gd name="connsiteY1" fmla="*/ 242887 h 479053"/>
                <a:gd name="connsiteX2" fmla="*/ 338138 w 823913"/>
                <a:gd name="connsiteY2" fmla="*/ 476250 h 479053"/>
                <a:gd name="connsiteX3" fmla="*/ 652463 w 823913"/>
                <a:gd name="connsiteY3" fmla="*/ 347662 h 479053"/>
                <a:gd name="connsiteX4" fmla="*/ 823913 w 823913"/>
                <a:gd name="connsiteY4" fmla="*/ 0 h 479053"/>
                <a:gd name="connsiteX0" fmla="*/ 0 w 823913"/>
                <a:gd name="connsiteY0" fmla="*/ 0 h 480780"/>
                <a:gd name="connsiteX1" fmla="*/ 85725 w 823913"/>
                <a:gd name="connsiteY1" fmla="*/ 242887 h 480780"/>
                <a:gd name="connsiteX2" fmla="*/ 338138 w 823913"/>
                <a:gd name="connsiteY2" fmla="*/ 476250 h 480780"/>
                <a:gd name="connsiteX3" fmla="*/ 652463 w 823913"/>
                <a:gd name="connsiteY3" fmla="*/ 366024 h 480780"/>
                <a:gd name="connsiteX4" fmla="*/ 823913 w 823913"/>
                <a:gd name="connsiteY4" fmla="*/ 0 h 480780"/>
                <a:gd name="connsiteX0" fmla="*/ 0 w 823913"/>
                <a:gd name="connsiteY0" fmla="*/ 0 h 484273"/>
                <a:gd name="connsiteX1" fmla="*/ 85725 w 823913"/>
                <a:gd name="connsiteY1" fmla="*/ 242887 h 484273"/>
                <a:gd name="connsiteX2" fmla="*/ 389550 w 823913"/>
                <a:gd name="connsiteY2" fmla="*/ 479923 h 484273"/>
                <a:gd name="connsiteX3" fmla="*/ 652463 w 823913"/>
                <a:gd name="connsiteY3" fmla="*/ 366024 h 484273"/>
                <a:gd name="connsiteX4" fmla="*/ 823913 w 823913"/>
                <a:gd name="connsiteY4" fmla="*/ 0 h 484273"/>
                <a:gd name="connsiteX0" fmla="*/ 0 w 823913"/>
                <a:gd name="connsiteY0" fmla="*/ 0 h 483535"/>
                <a:gd name="connsiteX1" fmla="*/ 85725 w 823913"/>
                <a:gd name="connsiteY1" fmla="*/ 242887 h 483535"/>
                <a:gd name="connsiteX2" fmla="*/ 389550 w 823913"/>
                <a:gd name="connsiteY2" fmla="*/ 479923 h 483535"/>
                <a:gd name="connsiteX3" fmla="*/ 652463 w 823913"/>
                <a:gd name="connsiteY3" fmla="*/ 358679 h 483535"/>
                <a:gd name="connsiteX4" fmla="*/ 823913 w 823913"/>
                <a:gd name="connsiteY4" fmla="*/ 0 h 483535"/>
                <a:gd name="connsiteX0" fmla="*/ 0 w 823913"/>
                <a:gd name="connsiteY0" fmla="*/ 0 h 480240"/>
                <a:gd name="connsiteX1" fmla="*/ 85725 w 823913"/>
                <a:gd name="connsiteY1" fmla="*/ 242887 h 480240"/>
                <a:gd name="connsiteX2" fmla="*/ 389550 w 823913"/>
                <a:gd name="connsiteY2" fmla="*/ 479923 h 480240"/>
                <a:gd name="connsiteX3" fmla="*/ 652463 w 823913"/>
                <a:gd name="connsiteY3" fmla="*/ 358679 h 480240"/>
                <a:gd name="connsiteX4" fmla="*/ 823913 w 823913"/>
                <a:gd name="connsiteY4" fmla="*/ 0 h 480240"/>
                <a:gd name="connsiteX0" fmla="*/ 0 w 823913"/>
                <a:gd name="connsiteY0" fmla="*/ 0 h 480710"/>
                <a:gd name="connsiteX1" fmla="*/ 118775 w 823913"/>
                <a:gd name="connsiteY1" fmla="*/ 312661 h 480710"/>
                <a:gd name="connsiteX2" fmla="*/ 389550 w 823913"/>
                <a:gd name="connsiteY2" fmla="*/ 479923 h 480710"/>
                <a:gd name="connsiteX3" fmla="*/ 652463 w 823913"/>
                <a:gd name="connsiteY3" fmla="*/ 358679 h 480710"/>
                <a:gd name="connsiteX4" fmla="*/ 823913 w 823913"/>
                <a:gd name="connsiteY4" fmla="*/ 0 h 480710"/>
                <a:gd name="connsiteX0" fmla="*/ 0 w 801879"/>
                <a:gd name="connsiteY0" fmla="*/ 0 h 480694"/>
                <a:gd name="connsiteX1" fmla="*/ 118775 w 801879"/>
                <a:gd name="connsiteY1" fmla="*/ 312661 h 480694"/>
                <a:gd name="connsiteX2" fmla="*/ 389550 w 801879"/>
                <a:gd name="connsiteY2" fmla="*/ 479923 h 480694"/>
                <a:gd name="connsiteX3" fmla="*/ 652463 w 801879"/>
                <a:gd name="connsiteY3" fmla="*/ 358679 h 480694"/>
                <a:gd name="connsiteX4" fmla="*/ 801879 w 801879"/>
                <a:gd name="connsiteY4" fmla="*/ 7345 h 480694"/>
                <a:gd name="connsiteX0" fmla="*/ 0 w 683104"/>
                <a:gd name="connsiteY0" fmla="*/ 305316 h 473349"/>
                <a:gd name="connsiteX1" fmla="*/ 270775 w 683104"/>
                <a:gd name="connsiteY1" fmla="*/ 472578 h 473349"/>
                <a:gd name="connsiteX2" fmla="*/ 533688 w 683104"/>
                <a:gd name="connsiteY2" fmla="*/ 351334 h 473349"/>
                <a:gd name="connsiteX3" fmla="*/ 683104 w 683104"/>
                <a:gd name="connsiteY3" fmla="*/ 0 h 473349"/>
                <a:gd name="connsiteX0" fmla="*/ 0 w 532540"/>
                <a:gd name="connsiteY0" fmla="*/ 419157 h 481735"/>
                <a:gd name="connsiteX1" fmla="*/ 120211 w 532540"/>
                <a:gd name="connsiteY1" fmla="*/ 472578 h 481735"/>
                <a:gd name="connsiteX2" fmla="*/ 383124 w 532540"/>
                <a:gd name="connsiteY2" fmla="*/ 351334 h 481735"/>
                <a:gd name="connsiteX3" fmla="*/ 532540 w 532540"/>
                <a:gd name="connsiteY3" fmla="*/ 0 h 481735"/>
                <a:gd name="connsiteX0" fmla="*/ 0 w 532540"/>
                <a:gd name="connsiteY0" fmla="*/ 419157 h 476658"/>
                <a:gd name="connsiteX1" fmla="*/ 120211 w 532540"/>
                <a:gd name="connsiteY1" fmla="*/ 472578 h 476658"/>
                <a:gd name="connsiteX2" fmla="*/ 383124 w 532540"/>
                <a:gd name="connsiteY2" fmla="*/ 351334 h 476658"/>
                <a:gd name="connsiteX3" fmla="*/ 532540 w 532540"/>
                <a:gd name="connsiteY3" fmla="*/ 0 h 476658"/>
                <a:gd name="connsiteX0" fmla="*/ 0 w 532540"/>
                <a:gd name="connsiteY0" fmla="*/ 419157 h 474306"/>
                <a:gd name="connsiteX1" fmla="*/ 120211 w 532540"/>
                <a:gd name="connsiteY1" fmla="*/ 472578 h 474306"/>
                <a:gd name="connsiteX2" fmla="*/ 383124 w 532540"/>
                <a:gd name="connsiteY2" fmla="*/ 351334 h 474306"/>
                <a:gd name="connsiteX3" fmla="*/ 532540 w 532540"/>
                <a:gd name="connsiteY3" fmla="*/ 0 h 474306"/>
                <a:gd name="connsiteX0" fmla="*/ 0 w 547229"/>
                <a:gd name="connsiteY0" fmla="*/ 400796 h 473323"/>
                <a:gd name="connsiteX1" fmla="*/ 134900 w 547229"/>
                <a:gd name="connsiteY1" fmla="*/ 472578 h 473323"/>
                <a:gd name="connsiteX2" fmla="*/ 397813 w 547229"/>
                <a:gd name="connsiteY2" fmla="*/ 351334 h 473323"/>
                <a:gd name="connsiteX3" fmla="*/ 547229 w 547229"/>
                <a:gd name="connsiteY3" fmla="*/ 0 h 473323"/>
                <a:gd name="connsiteX0" fmla="*/ 0 w 547229"/>
                <a:gd name="connsiteY0" fmla="*/ 400796 h 473742"/>
                <a:gd name="connsiteX1" fmla="*/ 134900 w 547229"/>
                <a:gd name="connsiteY1" fmla="*/ 472578 h 473742"/>
                <a:gd name="connsiteX2" fmla="*/ 397813 w 547229"/>
                <a:gd name="connsiteY2" fmla="*/ 351334 h 473742"/>
                <a:gd name="connsiteX3" fmla="*/ 547229 w 547229"/>
                <a:gd name="connsiteY3" fmla="*/ 0 h 473742"/>
                <a:gd name="connsiteX0" fmla="*/ 0 w 554573"/>
                <a:gd name="connsiteY0" fmla="*/ 382435 h 472936"/>
                <a:gd name="connsiteX1" fmla="*/ 142244 w 554573"/>
                <a:gd name="connsiteY1" fmla="*/ 472578 h 472936"/>
                <a:gd name="connsiteX2" fmla="*/ 405157 w 554573"/>
                <a:gd name="connsiteY2" fmla="*/ 351334 h 472936"/>
                <a:gd name="connsiteX3" fmla="*/ 554573 w 554573"/>
                <a:gd name="connsiteY3" fmla="*/ 0 h 472936"/>
                <a:gd name="connsiteX0" fmla="*/ 0 w 554573"/>
                <a:gd name="connsiteY0" fmla="*/ 382435 h 476586"/>
                <a:gd name="connsiteX1" fmla="*/ 208345 w 554573"/>
                <a:gd name="connsiteY1" fmla="*/ 476250 h 476586"/>
                <a:gd name="connsiteX2" fmla="*/ 405157 w 554573"/>
                <a:gd name="connsiteY2" fmla="*/ 351334 h 476586"/>
                <a:gd name="connsiteX3" fmla="*/ 554573 w 554573"/>
                <a:gd name="connsiteY3" fmla="*/ 0 h 476586"/>
                <a:gd name="connsiteX0" fmla="*/ 0 w 536212"/>
                <a:gd name="connsiteY0" fmla="*/ 360401 h 476272"/>
                <a:gd name="connsiteX1" fmla="*/ 189984 w 536212"/>
                <a:gd name="connsiteY1" fmla="*/ 476250 h 476272"/>
                <a:gd name="connsiteX2" fmla="*/ 386796 w 536212"/>
                <a:gd name="connsiteY2" fmla="*/ 351334 h 476272"/>
                <a:gd name="connsiteX3" fmla="*/ 536212 w 536212"/>
                <a:gd name="connsiteY3" fmla="*/ 0 h 47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212" h="476272">
                  <a:moveTo>
                    <a:pt x="0" y="360401"/>
                  </a:moveTo>
                  <a:cubicBezTo>
                    <a:pt x="39219" y="403665"/>
                    <a:pt x="125518" y="477761"/>
                    <a:pt x="189984" y="476250"/>
                  </a:cubicBezTo>
                  <a:cubicBezTo>
                    <a:pt x="254450" y="474739"/>
                    <a:pt x="329091" y="430709"/>
                    <a:pt x="386796" y="351334"/>
                  </a:cubicBezTo>
                  <a:cubicBezTo>
                    <a:pt x="444501" y="271959"/>
                    <a:pt x="490968" y="134143"/>
                    <a:pt x="536212" y="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0012641" y="3728837"/>
              <a:ext cx="490881" cy="476199"/>
            </a:xfrm>
            <a:custGeom>
              <a:avLst/>
              <a:gdLst>
                <a:gd name="connsiteX0" fmla="*/ 0 w 823913"/>
                <a:gd name="connsiteY0" fmla="*/ 0 h 479053"/>
                <a:gd name="connsiteX1" fmla="*/ 85725 w 823913"/>
                <a:gd name="connsiteY1" fmla="*/ 242887 h 479053"/>
                <a:gd name="connsiteX2" fmla="*/ 338138 w 823913"/>
                <a:gd name="connsiteY2" fmla="*/ 476250 h 479053"/>
                <a:gd name="connsiteX3" fmla="*/ 652463 w 823913"/>
                <a:gd name="connsiteY3" fmla="*/ 347662 h 479053"/>
                <a:gd name="connsiteX4" fmla="*/ 823913 w 823913"/>
                <a:gd name="connsiteY4" fmla="*/ 0 h 479053"/>
                <a:gd name="connsiteX0" fmla="*/ 0 w 823913"/>
                <a:gd name="connsiteY0" fmla="*/ 0 h 480780"/>
                <a:gd name="connsiteX1" fmla="*/ 85725 w 823913"/>
                <a:gd name="connsiteY1" fmla="*/ 242887 h 480780"/>
                <a:gd name="connsiteX2" fmla="*/ 338138 w 823913"/>
                <a:gd name="connsiteY2" fmla="*/ 476250 h 480780"/>
                <a:gd name="connsiteX3" fmla="*/ 652463 w 823913"/>
                <a:gd name="connsiteY3" fmla="*/ 366024 h 480780"/>
                <a:gd name="connsiteX4" fmla="*/ 823913 w 823913"/>
                <a:gd name="connsiteY4" fmla="*/ 0 h 480780"/>
                <a:gd name="connsiteX0" fmla="*/ 0 w 823913"/>
                <a:gd name="connsiteY0" fmla="*/ 0 h 484273"/>
                <a:gd name="connsiteX1" fmla="*/ 85725 w 823913"/>
                <a:gd name="connsiteY1" fmla="*/ 242887 h 484273"/>
                <a:gd name="connsiteX2" fmla="*/ 389550 w 823913"/>
                <a:gd name="connsiteY2" fmla="*/ 479923 h 484273"/>
                <a:gd name="connsiteX3" fmla="*/ 652463 w 823913"/>
                <a:gd name="connsiteY3" fmla="*/ 366024 h 484273"/>
                <a:gd name="connsiteX4" fmla="*/ 823913 w 823913"/>
                <a:gd name="connsiteY4" fmla="*/ 0 h 484273"/>
                <a:gd name="connsiteX0" fmla="*/ 0 w 823913"/>
                <a:gd name="connsiteY0" fmla="*/ 0 h 483535"/>
                <a:gd name="connsiteX1" fmla="*/ 85725 w 823913"/>
                <a:gd name="connsiteY1" fmla="*/ 242887 h 483535"/>
                <a:gd name="connsiteX2" fmla="*/ 389550 w 823913"/>
                <a:gd name="connsiteY2" fmla="*/ 479923 h 483535"/>
                <a:gd name="connsiteX3" fmla="*/ 652463 w 823913"/>
                <a:gd name="connsiteY3" fmla="*/ 358679 h 483535"/>
                <a:gd name="connsiteX4" fmla="*/ 823913 w 823913"/>
                <a:gd name="connsiteY4" fmla="*/ 0 h 483535"/>
                <a:gd name="connsiteX0" fmla="*/ 0 w 823913"/>
                <a:gd name="connsiteY0" fmla="*/ 0 h 480240"/>
                <a:gd name="connsiteX1" fmla="*/ 85725 w 823913"/>
                <a:gd name="connsiteY1" fmla="*/ 242887 h 480240"/>
                <a:gd name="connsiteX2" fmla="*/ 389550 w 823913"/>
                <a:gd name="connsiteY2" fmla="*/ 479923 h 480240"/>
                <a:gd name="connsiteX3" fmla="*/ 652463 w 823913"/>
                <a:gd name="connsiteY3" fmla="*/ 358679 h 480240"/>
                <a:gd name="connsiteX4" fmla="*/ 823913 w 823913"/>
                <a:gd name="connsiteY4" fmla="*/ 0 h 480240"/>
                <a:gd name="connsiteX0" fmla="*/ 0 w 823913"/>
                <a:gd name="connsiteY0" fmla="*/ 0 h 480710"/>
                <a:gd name="connsiteX1" fmla="*/ 118775 w 823913"/>
                <a:gd name="connsiteY1" fmla="*/ 312661 h 480710"/>
                <a:gd name="connsiteX2" fmla="*/ 389550 w 823913"/>
                <a:gd name="connsiteY2" fmla="*/ 479923 h 480710"/>
                <a:gd name="connsiteX3" fmla="*/ 652463 w 823913"/>
                <a:gd name="connsiteY3" fmla="*/ 358679 h 480710"/>
                <a:gd name="connsiteX4" fmla="*/ 823913 w 823913"/>
                <a:gd name="connsiteY4" fmla="*/ 0 h 480710"/>
                <a:gd name="connsiteX0" fmla="*/ 0 w 801879"/>
                <a:gd name="connsiteY0" fmla="*/ 0 h 480694"/>
                <a:gd name="connsiteX1" fmla="*/ 118775 w 801879"/>
                <a:gd name="connsiteY1" fmla="*/ 312661 h 480694"/>
                <a:gd name="connsiteX2" fmla="*/ 389550 w 801879"/>
                <a:gd name="connsiteY2" fmla="*/ 479923 h 480694"/>
                <a:gd name="connsiteX3" fmla="*/ 652463 w 801879"/>
                <a:gd name="connsiteY3" fmla="*/ 358679 h 480694"/>
                <a:gd name="connsiteX4" fmla="*/ 801879 w 801879"/>
                <a:gd name="connsiteY4" fmla="*/ 7345 h 480694"/>
                <a:gd name="connsiteX0" fmla="*/ 0 w 652463"/>
                <a:gd name="connsiteY0" fmla="*/ 0 h 480694"/>
                <a:gd name="connsiteX1" fmla="*/ 118775 w 652463"/>
                <a:gd name="connsiteY1" fmla="*/ 312661 h 480694"/>
                <a:gd name="connsiteX2" fmla="*/ 389550 w 652463"/>
                <a:gd name="connsiteY2" fmla="*/ 479923 h 480694"/>
                <a:gd name="connsiteX3" fmla="*/ 652463 w 652463"/>
                <a:gd name="connsiteY3" fmla="*/ 358679 h 480694"/>
                <a:gd name="connsiteX0" fmla="*/ 0 w 612068"/>
                <a:gd name="connsiteY0" fmla="*/ 0 h 483995"/>
                <a:gd name="connsiteX1" fmla="*/ 118775 w 612068"/>
                <a:gd name="connsiteY1" fmla="*/ 312661 h 483995"/>
                <a:gd name="connsiteX2" fmla="*/ 389550 w 612068"/>
                <a:gd name="connsiteY2" fmla="*/ 479923 h 483995"/>
                <a:gd name="connsiteX3" fmla="*/ 612068 w 612068"/>
                <a:gd name="connsiteY3" fmla="*/ 395402 h 483995"/>
                <a:gd name="connsiteX0" fmla="*/ 0 w 523933"/>
                <a:gd name="connsiteY0" fmla="*/ 0 h 491495"/>
                <a:gd name="connsiteX1" fmla="*/ 118775 w 523933"/>
                <a:gd name="connsiteY1" fmla="*/ 312661 h 491495"/>
                <a:gd name="connsiteX2" fmla="*/ 389550 w 523933"/>
                <a:gd name="connsiteY2" fmla="*/ 479923 h 491495"/>
                <a:gd name="connsiteX3" fmla="*/ 523933 w 523933"/>
                <a:gd name="connsiteY3" fmla="*/ 424781 h 491495"/>
                <a:gd name="connsiteX0" fmla="*/ 0 w 538622"/>
                <a:gd name="connsiteY0" fmla="*/ 0 h 497686"/>
                <a:gd name="connsiteX1" fmla="*/ 118775 w 538622"/>
                <a:gd name="connsiteY1" fmla="*/ 312661 h 497686"/>
                <a:gd name="connsiteX2" fmla="*/ 389550 w 538622"/>
                <a:gd name="connsiteY2" fmla="*/ 479923 h 497686"/>
                <a:gd name="connsiteX3" fmla="*/ 538622 w 538622"/>
                <a:gd name="connsiteY3" fmla="*/ 439470 h 497686"/>
                <a:gd name="connsiteX0" fmla="*/ 0 w 538622"/>
                <a:gd name="connsiteY0" fmla="*/ 0 h 488508"/>
                <a:gd name="connsiteX1" fmla="*/ 118775 w 538622"/>
                <a:gd name="connsiteY1" fmla="*/ 312661 h 488508"/>
                <a:gd name="connsiteX2" fmla="*/ 389550 w 538622"/>
                <a:gd name="connsiteY2" fmla="*/ 479923 h 488508"/>
                <a:gd name="connsiteX3" fmla="*/ 538622 w 538622"/>
                <a:gd name="connsiteY3" fmla="*/ 439470 h 488508"/>
                <a:gd name="connsiteX0" fmla="*/ 0 w 538622"/>
                <a:gd name="connsiteY0" fmla="*/ 0 h 480030"/>
                <a:gd name="connsiteX1" fmla="*/ 118775 w 538622"/>
                <a:gd name="connsiteY1" fmla="*/ 312661 h 480030"/>
                <a:gd name="connsiteX2" fmla="*/ 312432 w 538622"/>
                <a:gd name="connsiteY2" fmla="*/ 468906 h 480030"/>
                <a:gd name="connsiteX3" fmla="*/ 538622 w 538622"/>
                <a:gd name="connsiteY3" fmla="*/ 439470 h 480030"/>
                <a:gd name="connsiteX0" fmla="*/ 0 w 498226"/>
                <a:gd name="connsiteY0" fmla="*/ 0 h 474309"/>
                <a:gd name="connsiteX1" fmla="*/ 118775 w 498226"/>
                <a:gd name="connsiteY1" fmla="*/ 312661 h 474309"/>
                <a:gd name="connsiteX2" fmla="*/ 312432 w 498226"/>
                <a:gd name="connsiteY2" fmla="*/ 468906 h 474309"/>
                <a:gd name="connsiteX3" fmla="*/ 498226 w 498226"/>
                <a:gd name="connsiteY3" fmla="*/ 417436 h 474309"/>
                <a:gd name="connsiteX0" fmla="*/ 0 w 498226"/>
                <a:gd name="connsiteY0" fmla="*/ 0 h 478379"/>
                <a:gd name="connsiteX1" fmla="*/ 118775 w 498226"/>
                <a:gd name="connsiteY1" fmla="*/ 312661 h 478379"/>
                <a:gd name="connsiteX2" fmla="*/ 312432 w 498226"/>
                <a:gd name="connsiteY2" fmla="*/ 468906 h 478379"/>
                <a:gd name="connsiteX3" fmla="*/ 498226 w 498226"/>
                <a:gd name="connsiteY3" fmla="*/ 417436 h 478379"/>
                <a:gd name="connsiteX0" fmla="*/ 0 w 490881"/>
                <a:gd name="connsiteY0" fmla="*/ 0 h 476199"/>
                <a:gd name="connsiteX1" fmla="*/ 118775 w 490881"/>
                <a:gd name="connsiteY1" fmla="*/ 312661 h 476199"/>
                <a:gd name="connsiteX2" fmla="*/ 312432 w 490881"/>
                <a:gd name="connsiteY2" fmla="*/ 468906 h 476199"/>
                <a:gd name="connsiteX3" fmla="*/ 490881 w 490881"/>
                <a:gd name="connsiteY3" fmla="*/ 410092 h 47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881" h="476199">
                  <a:moveTo>
                    <a:pt x="0" y="0"/>
                  </a:moveTo>
                  <a:cubicBezTo>
                    <a:pt x="14684" y="81756"/>
                    <a:pt x="66703" y="234510"/>
                    <a:pt x="118775" y="312661"/>
                  </a:cubicBezTo>
                  <a:cubicBezTo>
                    <a:pt x="170847" y="390812"/>
                    <a:pt x="250414" y="452667"/>
                    <a:pt x="312432" y="468906"/>
                  </a:cubicBezTo>
                  <a:cubicBezTo>
                    <a:pt x="374450" y="485145"/>
                    <a:pt x="422159" y="477838"/>
                    <a:pt x="490881" y="41009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071478" y="3301360"/>
                <a:ext cx="34512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       −1               0           1            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478" y="3301360"/>
                <a:ext cx="3451266" cy="276999"/>
              </a:xfrm>
              <a:prstGeom prst="rect">
                <a:avLst/>
              </a:prstGeom>
              <a:blipFill>
                <a:blip r:embed="rId12"/>
                <a:stretch>
                  <a:fillRect l="-106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>
            <a:off x="8036562" y="3590129"/>
            <a:ext cx="0" cy="124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636953" y="3590129"/>
            <a:ext cx="0" cy="124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289252" y="3571827"/>
            <a:ext cx="0" cy="124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0392336" y="3571827"/>
            <a:ext cx="0" cy="124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591035" y="2693268"/>
                <a:ext cx="3969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035" y="2693268"/>
                <a:ext cx="396904" cy="276999"/>
              </a:xfrm>
              <a:prstGeom prst="rect">
                <a:avLst/>
              </a:prstGeom>
              <a:blipFill>
                <a:blip r:embed="rId13"/>
                <a:stretch>
                  <a:fillRect l="-12308" r="-307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1051060" y="3401718"/>
                <a:ext cx="341376" cy="565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1060" y="3401718"/>
                <a:ext cx="341376" cy="5656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317040" y="5577317"/>
                <a:ext cx="1221360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040" y="5577317"/>
                <a:ext cx="1221360" cy="67704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458710" y="4827682"/>
                <a:ext cx="5991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Shows up experimentally as a variation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(at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710" y="4827682"/>
                <a:ext cx="5991225" cy="369332"/>
              </a:xfrm>
              <a:prstGeom prst="rect">
                <a:avLst/>
              </a:prstGeom>
              <a:blipFill>
                <a:blip r:embed="rId16"/>
                <a:stretch>
                  <a:fillRect l="-814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7120265" y="5318606"/>
            <a:ext cx="3569173" cy="1474662"/>
            <a:chOff x="1153702" y="8490307"/>
            <a:chExt cx="3354964" cy="1329287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1533525" y="8509067"/>
              <a:ext cx="0" cy="98007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533525" y="9482136"/>
              <a:ext cx="274796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reeform 48"/>
            <p:cNvSpPr/>
            <p:nvPr/>
          </p:nvSpPr>
          <p:spPr>
            <a:xfrm>
              <a:off x="2176463" y="8615362"/>
              <a:ext cx="1204912" cy="847725"/>
            </a:xfrm>
            <a:custGeom>
              <a:avLst/>
              <a:gdLst>
                <a:gd name="connsiteX0" fmla="*/ 0 w 1204912"/>
                <a:gd name="connsiteY0" fmla="*/ 847725 h 848134"/>
                <a:gd name="connsiteX1" fmla="*/ 133350 w 1204912"/>
                <a:gd name="connsiteY1" fmla="*/ 838200 h 848134"/>
                <a:gd name="connsiteX2" fmla="*/ 295275 w 1204912"/>
                <a:gd name="connsiteY2" fmla="*/ 781050 h 848134"/>
                <a:gd name="connsiteX3" fmla="*/ 461962 w 1204912"/>
                <a:gd name="connsiteY3" fmla="*/ 266700 h 848134"/>
                <a:gd name="connsiteX4" fmla="*/ 595312 w 1204912"/>
                <a:gd name="connsiteY4" fmla="*/ 80962 h 848134"/>
                <a:gd name="connsiteX5" fmla="*/ 781050 w 1204912"/>
                <a:gd name="connsiteY5" fmla="*/ 23812 h 848134"/>
                <a:gd name="connsiteX6" fmla="*/ 1204912 w 1204912"/>
                <a:gd name="connsiteY6" fmla="*/ 0 h 848134"/>
                <a:gd name="connsiteX0" fmla="*/ 0 w 1204912"/>
                <a:gd name="connsiteY0" fmla="*/ 847725 h 849061"/>
                <a:gd name="connsiteX1" fmla="*/ 133350 w 1204912"/>
                <a:gd name="connsiteY1" fmla="*/ 838200 h 849061"/>
                <a:gd name="connsiteX2" fmla="*/ 300037 w 1204912"/>
                <a:gd name="connsiteY2" fmla="*/ 757238 h 849061"/>
                <a:gd name="connsiteX3" fmla="*/ 461962 w 1204912"/>
                <a:gd name="connsiteY3" fmla="*/ 266700 h 849061"/>
                <a:gd name="connsiteX4" fmla="*/ 595312 w 1204912"/>
                <a:gd name="connsiteY4" fmla="*/ 80962 h 849061"/>
                <a:gd name="connsiteX5" fmla="*/ 781050 w 1204912"/>
                <a:gd name="connsiteY5" fmla="*/ 23812 h 849061"/>
                <a:gd name="connsiteX6" fmla="*/ 1204912 w 1204912"/>
                <a:gd name="connsiteY6" fmla="*/ 0 h 849061"/>
                <a:gd name="connsiteX0" fmla="*/ 0 w 1204912"/>
                <a:gd name="connsiteY0" fmla="*/ 847725 h 849061"/>
                <a:gd name="connsiteX1" fmla="*/ 133350 w 1204912"/>
                <a:gd name="connsiteY1" fmla="*/ 838200 h 849061"/>
                <a:gd name="connsiteX2" fmla="*/ 300037 w 1204912"/>
                <a:gd name="connsiteY2" fmla="*/ 757238 h 849061"/>
                <a:gd name="connsiteX3" fmla="*/ 461962 w 1204912"/>
                <a:gd name="connsiteY3" fmla="*/ 266700 h 849061"/>
                <a:gd name="connsiteX4" fmla="*/ 595312 w 1204912"/>
                <a:gd name="connsiteY4" fmla="*/ 80962 h 849061"/>
                <a:gd name="connsiteX5" fmla="*/ 781050 w 1204912"/>
                <a:gd name="connsiteY5" fmla="*/ 23812 h 849061"/>
                <a:gd name="connsiteX6" fmla="*/ 1204912 w 1204912"/>
                <a:gd name="connsiteY6" fmla="*/ 0 h 849061"/>
                <a:gd name="connsiteX0" fmla="*/ 0 w 1204912"/>
                <a:gd name="connsiteY0" fmla="*/ 847725 h 850701"/>
                <a:gd name="connsiteX1" fmla="*/ 133350 w 1204912"/>
                <a:gd name="connsiteY1" fmla="*/ 838200 h 850701"/>
                <a:gd name="connsiteX2" fmla="*/ 300037 w 1204912"/>
                <a:gd name="connsiteY2" fmla="*/ 757238 h 850701"/>
                <a:gd name="connsiteX3" fmla="*/ 461962 w 1204912"/>
                <a:gd name="connsiteY3" fmla="*/ 266700 h 850701"/>
                <a:gd name="connsiteX4" fmla="*/ 595312 w 1204912"/>
                <a:gd name="connsiteY4" fmla="*/ 80962 h 850701"/>
                <a:gd name="connsiteX5" fmla="*/ 781050 w 1204912"/>
                <a:gd name="connsiteY5" fmla="*/ 23812 h 850701"/>
                <a:gd name="connsiteX6" fmla="*/ 1204912 w 1204912"/>
                <a:gd name="connsiteY6" fmla="*/ 0 h 850701"/>
                <a:gd name="connsiteX0" fmla="*/ 0 w 1204912"/>
                <a:gd name="connsiteY0" fmla="*/ 847725 h 856723"/>
                <a:gd name="connsiteX1" fmla="*/ 142875 w 1204912"/>
                <a:gd name="connsiteY1" fmla="*/ 847725 h 856723"/>
                <a:gd name="connsiteX2" fmla="*/ 300037 w 1204912"/>
                <a:gd name="connsiteY2" fmla="*/ 757238 h 856723"/>
                <a:gd name="connsiteX3" fmla="*/ 461962 w 1204912"/>
                <a:gd name="connsiteY3" fmla="*/ 266700 h 856723"/>
                <a:gd name="connsiteX4" fmla="*/ 595312 w 1204912"/>
                <a:gd name="connsiteY4" fmla="*/ 80962 h 856723"/>
                <a:gd name="connsiteX5" fmla="*/ 781050 w 1204912"/>
                <a:gd name="connsiteY5" fmla="*/ 23812 h 856723"/>
                <a:gd name="connsiteX6" fmla="*/ 1204912 w 1204912"/>
                <a:gd name="connsiteY6" fmla="*/ 0 h 856723"/>
                <a:gd name="connsiteX0" fmla="*/ 0 w 1204912"/>
                <a:gd name="connsiteY0" fmla="*/ 847725 h 856723"/>
                <a:gd name="connsiteX1" fmla="*/ 142875 w 1204912"/>
                <a:gd name="connsiteY1" fmla="*/ 847725 h 856723"/>
                <a:gd name="connsiteX2" fmla="*/ 300037 w 1204912"/>
                <a:gd name="connsiteY2" fmla="*/ 757238 h 856723"/>
                <a:gd name="connsiteX3" fmla="*/ 461962 w 1204912"/>
                <a:gd name="connsiteY3" fmla="*/ 266700 h 856723"/>
                <a:gd name="connsiteX4" fmla="*/ 595312 w 1204912"/>
                <a:gd name="connsiteY4" fmla="*/ 80962 h 856723"/>
                <a:gd name="connsiteX5" fmla="*/ 781050 w 1204912"/>
                <a:gd name="connsiteY5" fmla="*/ 23812 h 856723"/>
                <a:gd name="connsiteX6" fmla="*/ 1204912 w 1204912"/>
                <a:gd name="connsiteY6" fmla="*/ 0 h 856723"/>
                <a:gd name="connsiteX0" fmla="*/ 0 w 1204912"/>
                <a:gd name="connsiteY0" fmla="*/ 847725 h 849742"/>
                <a:gd name="connsiteX1" fmla="*/ 142875 w 1204912"/>
                <a:gd name="connsiteY1" fmla="*/ 847725 h 849742"/>
                <a:gd name="connsiteX2" fmla="*/ 223837 w 1204912"/>
                <a:gd name="connsiteY2" fmla="*/ 823046 h 849742"/>
                <a:gd name="connsiteX3" fmla="*/ 300037 w 1204912"/>
                <a:gd name="connsiteY3" fmla="*/ 757238 h 849742"/>
                <a:gd name="connsiteX4" fmla="*/ 461962 w 1204912"/>
                <a:gd name="connsiteY4" fmla="*/ 266700 h 849742"/>
                <a:gd name="connsiteX5" fmla="*/ 595312 w 1204912"/>
                <a:gd name="connsiteY5" fmla="*/ 80962 h 849742"/>
                <a:gd name="connsiteX6" fmla="*/ 781050 w 1204912"/>
                <a:gd name="connsiteY6" fmla="*/ 23812 h 849742"/>
                <a:gd name="connsiteX7" fmla="*/ 1204912 w 1204912"/>
                <a:gd name="connsiteY7" fmla="*/ 0 h 849742"/>
                <a:gd name="connsiteX0" fmla="*/ 0 w 1204912"/>
                <a:gd name="connsiteY0" fmla="*/ 847725 h 849742"/>
                <a:gd name="connsiteX1" fmla="*/ 142875 w 1204912"/>
                <a:gd name="connsiteY1" fmla="*/ 847725 h 849742"/>
                <a:gd name="connsiteX2" fmla="*/ 223837 w 1204912"/>
                <a:gd name="connsiteY2" fmla="*/ 823046 h 849742"/>
                <a:gd name="connsiteX3" fmla="*/ 300037 w 1204912"/>
                <a:gd name="connsiteY3" fmla="*/ 757238 h 849742"/>
                <a:gd name="connsiteX4" fmla="*/ 461962 w 1204912"/>
                <a:gd name="connsiteY4" fmla="*/ 266700 h 849742"/>
                <a:gd name="connsiteX5" fmla="*/ 595312 w 1204912"/>
                <a:gd name="connsiteY5" fmla="*/ 80962 h 849742"/>
                <a:gd name="connsiteX6" fmla="*/ 781050 w 1204912"/>
                <a:gd name="connsiteY6" fmla="*/ 23812 h 849742"/>
                <a:gd name="connsiteX7" fmla="*/ 1204912 w 1204912"/>
                <a:gd name="connsiteY7" fmla="*/ 0 h 849742"/>
                <a:gd name="connsiteX0" fmla="*/ 0 w 1204912"/>
                <a:gd name="connsiteY0" fmla="*/ 847725 h 849742"/>
                <a:gd name="connsiteX1" fmla="*/ 142875 w 1204912"/>
                <a:gd name="connsiteY1" fmla="*/ 847725 h 849742"/>
                <a:gd name="connsiteX2" fmla="*/ 223837 w 1204912"/>
                <a:gd name="connsiteY2" fmla="*/ 823046 h 849742"/>
                <a:gd name="connsiteX3" fmla="*/ 300037 w 1204912"/>
                <a:gd name="connsiteY3" fmla="*/ 757238 h 849742"/>
                <a:gd name="connsiteX4" fmla="*/ 461962 w 1204912"/>
                <a:gd name="connsiteY4" fmla="*/ 266700 h 849742"/>
                <a:gd name="connsiteX5" fmla="*/ 595312 w 1204912"/>
                <a:gd name="connsiteY5" fmla="*/ 80962 h 849742"/>
                <a:gd name="connsiteX6" fmla="*/ 781050 w 1204912"/>
                <a:gd name="connsiteY6" fmla="*/ 23812 h 849742"/>
                <a:gd name="connsiteX7" fmla="*/ 1204912 w 1204912"/>
                <a:gd name="connsiteY7" fmla="*/ 0 h 849742"/>
                <a:gd name="connsiteX0" fmla="*/ 0 w 1204912"/>
                <a:gd name="connsiteY0" fmla="*/ 847725 h 854607"/>
                <a:gd name="connsiteX1" fmla="*/ 142875 w 1204912"/>
                <a:gd name="connsiteY1" fmla="*/ 847725 h 854607"/>
                <a:gd name="connsiteX2" fmla="*/ 300037 w 1204912"/>
                <a:gd name="connsiteY2" fmla="*/ 757238 h 854607"/>
                <a:gd name="connsiteX3" fmla="*/ 461962 w 1204912"/>
                <a:gd name="connsiteY3" fmla="*/ 266700 h 854607"/>
                <a:gd name="connsiteX4" fmla="*/ 595312 w 1204912"/>
                <a:gd name="connsiteY4" fmla="*/ 80962 h 854607"/>
                <a:gd name="connsiteX5" fmla="*/ 781050 w 1204912"/>
                <a:gd name="connsiteY5" fmla="*/ 23812 h 854607"/>
                <a:gd name="connsiteX6" fmla="*/ 1204912 w 1204912"/>
                <a:gd name="connsiteY6" fmla="*/ 0 h 854607"/>
                <a:gd name="connsiteX0" fmla="*/ 0 w 1204912"/>
                <a:gd name="connsiteY0" fmla="*/ 847725 h 850214"/>
                <a:gd name="connsiteX1" fmla="*/ 194829 w 1204912"/>
                <a:gd name="connsiteY1" fmla="*/ 840797 h 850214"/>
                <a:gd name="connsiteX2" fmla="*/ 300037 w 1204912"/>
                <a:gd name="connsiteY2" fmla="*/ 757238 h 850214"/>
                <a:gd name="connsiteX3" fmla="*/ 461962 w 1204912"/>
                <a:gd name="connsiteY3" fmla="*/ 266700 h 850214"/>
                <a:gd name="connsiteX4" fmla="*/ 595312 w 1204912"/>
                <a:gd name="connsiteY4" fmla="*/ 80962 h 850214"/>
                <a:gd name="connsiteX5" fmla="*/ 781050 w 1204912"/>
                <a:gd name="connsiteY5" fmla="*/ 23812 h 850214"/>
                <a:gd name="connsiteX6" fmla="*/ 1204912 w 1204912"/>
                <a:gd name="connsiteY6" fmla="*/ 0 h 850214"/>
                <a:gd name="connsiteX0" fmla="*/ 0 w 1204912"/>
                <a:gd name="connsiteY0" fmla="*/ 847725 h 847725"/>
                <a:gd name="connsiteX1" fmla="*/ 300037 w 1204912"/>
                <a:gd name="connsiteY1" fmla="*/ 757238 h 847725"/>
                <a:gd name="connsiteX2" fmla="*/ 461962 w 1204912"/>
                <a:gd name="connsiteY2" fmla="*/ 266700 h 847725"/>
                <a:gd name="connsiteX3" fmla="*/ 595312 w 1204912"/>
                <a:gd name="connsiteY3" fmla="*/ 80962 h 847725"/>
                <a:gd name="connsiteX4" fmla="*/ 781050 w 1204912"/>
                <a:gd name="connsiteY4" fmla="*/ 23812 h 847725"/>
                <a:gd name="connsiteX5" fmla="*/ 1204912 w 1204912"/>
                <a:gd name="connsiteY5" fmla="*/ 0 h 847725"/>
                <a:gd name="connsiteX0" fmla="*/ 0 w 1204912"/>
                <a:gd name="connsiteY0" fmla="*/ 847725 h 847725"/>
                <a:gd name="connsiteX1" fmla="*/ 300037 w 1204912"/>
                <a:gd name="connsiteY1" fmla="*/ 757238 h 847725"/>
                <a:gd name="connsiteX2" fmla="*/ 461962 w 1204912"/>
                <a:gd name="connsiteY2" fmla="*/ 266700 h 847725"/>
                <a:gd name="connsiteX3" fmla="*/ 595312 w 1204912"/>
                <a:gd name="connsiteY3" fmla="*/ 80962 h 847725"/>
                <a:gd name="connsiteX4" fmla="*/ 781050 w 1204912"/>
                <a:gd name="connsiteY4" fmla="*/ 23812 h 847725"/>
                <a:gd name="connsiteX5" fmla="*/ 1204912 w 1204912"/>
                <a:gd name="connsiteY5" fmla="*/ 0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4912" h="847725">
                  <a:moveTo>
                    <a:pt x="0" y="847725"/>
                  </a:moveTo>
                  <a:cubicBezTo>
                    <a:pt x="62508" y="828874"/>
                    <a:pt x="243825" y="867931"/>
                    <a:pt x="300037" y="757238"/>
                  </a:cubicBezTo>
                  <a:cubicBezTo>
                    <a:pt x="356249" y="646545"/>
                    <a:pt x="412750" y="379413"/>
                    <a:pt x="461962" y="266700"/>
                  </a:cubicBezTo>
                  <a:cubicBezTo>
                    <a:pt x="511174" y="153987"/>
                    <a:pt x="542131" y="121443"/>
                    <a:pt x="595312" y="80962"/>
                  </a:cubicBezTo>
                  <a:cubicBezTo>
                    <a:pt x="648493" y="40481"/>
                    <a:pt x="679450" y="37306"/>
                    <a:pt x="781050" y="23812"/>
                  </a:cubicBezTo>
                  <a:cubicBezTo>
                    <a:pt x="882650" y="10318"/>
                    <a:pt x="1043781" y="5159"/>
                    <a:pt x="1204912" y="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403641" y="8599687"/>
              <a:ext cx="1315749" cy="882361"/>
            </a:xfrm>
            <a:custGeom>
              <a:avLst/>
              <a:gdLst>
                <a:gd name="connsiteX0" fmla="*/ 0 w 1204912"/>
                <a:gd name="connsiteY0" fmla="*/ 847725 h 848134"/>
                <a:gd name="connsiteX1" fmla="*/ 133350 w 1204912"/>
                <a:gd name="connsiteY1" fmla="*/ 838200 h 848134"/>
                <a:gd name="connsiteX2" fmla="*/ 295275 w 1204912"/>
                <a:gd name="connsiteY2" fmla="*/ 781050 h 848134"/>
                <a:gd name="connsiteX3" fmla="*/ 461962 w 1204912"/>
                <a:gd name="connsiteY3" fmla="*/ 266700 h 848134"/>
                <a:gd name="connsiteX4" fmla="*/ 595312 w 1204912"/>
                <a:gd name="connsiteY4" fmla="*/ 80962 h 848134"/>
                <a:gd name="connsiteX5" fmla="*/ 781050 w 1204912"/>
                <a:gd name="connsiteY5" fmla="*/ 23812 h 848134"/>
                <a:gd name="connsiteX6" fmla="*/ 1204912 w 1204912"/>
                <a:gd name="connsiteY6" fmla="*/ 0 h 848134"/>
                <a:gd name="connsiteX0" fmla="*/ 0 w 1204912"/>
                <a:gd name="connsiteY0" fmla="*/ 847725 h 849061"/>
                <a:gd name="connsiteX1" fmla="*/ 133350 w 1204912"/>
                <a:gd name="connsiteY1" fmla="*/ 838200 h 849061"/>
                <a:gd name="connsiteX2" fmla="*/ 300037 w 1204912"/>
                <a:gd name="connsiteY2" fmla="*/ 757238 h 849061"/>
                <a:gd name="connsiteX3" fmla="*/ 461962 w 1204912"/>
                <a:gd name="connsiteY3" fmla="*/ 266700 h 849061"/>
                <a:gd name="connsiteX4" fmla="*/ 595312 w 1204912"/>
                <a:gd name="connsiteY4" fmla="*/ 80962 h 849061"/>
                <a:gd name="connsiteX5" fmla="*/ 781050 w 1204912"/>
                <a:gd name="connsiteY5" fmla="*/ 23812 h 849061"/>
                <a:gd name="connsiteX6" fmla="*/ 1204912 w 1204912"/>
                <a:gd name="connsiteY6" fmla="*/ 0 h 849061"/>
                <a:gd name="connsiteX0" fmla="*/ 0 w 1204912"/>
                <a:gd name="connsiteY0" fmla="*/ 847725 h 849061"/>
                <a:gd name="connsiteX1" fmla="*/ 133350 w 1204912"/>
                <a:gd name="connsiteY1" fmla="*/ 838200 h 849061"/>
                <a:gd name="connsiteX2" fmla="*/ 300037 w 1204912"/>
                <a:gd name="connsiteY2" fmla="*/ 757238 h 849061"/>
                <a:gd name="connsiteX3" fmla="*/ 461962 w 1204912"/>
                <a:gd name="connsiteY3" fmla="*/ 266700 h 849061"/>
                <a:gd name="connsiteX4" fmla="*/ 595312 w 1204912"/>
                <a:gd name="connsiteY4" fmla="*/ 80962 h 849061"/>
                <a:gd name="connsiteX5" fmla="*/ 781050 w 1204912"/>
                <a:gd name="connsiteY5" fmla="*/ 23812 h 849061"/>
                <a:gd name="connsiteX6" fmla="*/ 1204912 w 1204912"/>
                <a:gd name="connsiteY6" fmla="*/ 0 h 849061"/>
                <a:gd name="connsiteX0" fmla="*/ 0 w 1204912"/>
                <a:gd name="connsiteY0" fmla="*/ 847725 h 850701"/>
                <a:gd name="connsiteX1" fmla="*/ 133350 w 1204912"/>
                <a:gd name="connsiteY1" fmla="*/ 838200 h 850701"/>
                <a:gd name="connsiteX2" fmla="*/ 300037 w 1204912"/>
                <a:gd name="connsiteY2" fmla="*/ 757238 h 850701"/>
                <a:gd name="connsiteX3" fmla="*/ 461962 w 1204912"/>
                <a:gd name="connsiteY3" fmla="*/ 266700 h 850701"/>
                <a:gd name="connsiteX4" fmla="*/ 595312 w 1204912"/>
                <a:gd name="connsiteY4" fmla="*/ 80962 h 850701"/>
                <a:gd name="connsiteX5" fmla="*/ 781050 w 1204912"/>
                <a:gd name="connsiteY5" fmla="*/ 23812 h 850701"/>
                <a:gd name="connsiteX6" fmla="*/ 1204912 w 1204912"/>
                <a:gd name="connsiteY6" fmla="*/ 0 h 850701"/>
                <a:gd name="connsiteX0" fmla="*/ 0 w 1204912"/>
                <a:gd name="connsiteY0" fmla="*/ 847725 h 856723"/>
                <a:gd name="connsiteX1" fmla="*/ 142875 w 1204912"/>
                <a:gd name="connsiteY1" fmla="*/ 847725 h 856723"/>
                <a:gd name="connsiteX2" fmla="*/ 300037 w 1204912"/>
                <a:gd name="connsiteY2" fmla="*/ 757238 h 856723"/>
                <a:gd name="connsiteX3" fmla="*/ 461962 w 1204912"/>
                <a:gd name="connsiteY3" fmla="*/ 266700 h 856723"/>
                <a:gd name="connsiteX4" fmla="*/ 595312 w 1204912"/>
                <a:gd name="connsiteY4" fmla="*/ 80962 h 856723"/>
                <a:gd name="connsiteX5" fmla="*/ 781050 w 1204912"/>
                <a:gd name="connsiteY5" fmla="*/ 23812 h 856723"/>
                <a:gd name="connsiteX6" fmla="*/ 1204912 w 1204912"/>
                <a:gd name="connsiteY6" fmla="*/ 0 h 856723"/>
                <a:gd name="connsiteX0" fmla="*/ 0 w 1204912"/>
                <a:gd name="connsiteY0" fmla="*/ 847725 h 856723"/>
                <a:gd name="connsiteX1" fmla="*/ 142875 w 1204912"/>
                <a:gd name="connsiteY1" fmla="*/ 847725 h 856723"/>
                <a:gd name="connsiteX2" fmla="*/ 300037 w 1204912"/>
                <a:gd name="connsiteY2" fmla="*/ 757238 h 856723"/>
                <a:gd name="connsiteX3" fmla="*/ 461962 w 1204912"/>
                <a:gd name="connsiteY3" fmla="*/ 266700 h 856723"/>
                <a:gd name="connsiteX4" fmla="*/ 595312 w 1204912"/>
                <a:gd name="connsiteY4" fmla="*/ 80962 h 856723"/>
                <a:gd name="connsiteX5" fmla="*/ 781050 w 1204912"/>
                <a:gd name="connsiteY5" fmla="*/ 23812 h 856723"/>
                <a:gd name="connsiteX6" fmla="*/ 1204912 w 1204912"/>
                <a:gd name="connsiteY6" fmla="*/ 0 h 856723"/>
                <a:gd name="connsiteX0" fmla="*/ 0 w 1204912"/>
                <a:gd name="connsiteY0" fmla="*/ 847725 h 849742"/>
                <a:gd name="connsiteX1" fmla="*/ 142875 w 1204912"/>
                <a:gd name="connsiteY1" fmla="*/ 847725 h 849742"/>
                <a:gd name="connsiteX2" fmla="*/ 223837 w 1204912"/>
                <a:gd name="connsiteY2" fmla="*/ 823046 h 849742"/>
                <a:gd name="connsiteX3" fmla="*/ 300037 w 1204912"/>
                <a:gd name="connsiteY3" fmla="*/ 757238 h 849742"/>
                <a:gd name="connsiteX4" fmla="*/ 461962 w 1204912"/>
                <a:gd name="connsiteY4" fmla="*/ 266700 h 849742"/>
                <a:gd name="connsiteX5" fmla="*/ 595312 w 1204912"/>
                <a:gd name="connsiteY5" fmla="*/ 80962 h 849742"/>
                <a:gd name="connsiteX6" fmla="*/ 781050 w 1204912"/>
                <a:gd name="connsiteY6" fmla="*/ 23812 h 849742"/>
                <a:gd name="connsiteX7" fmla="*/ 1204912 w 1204912"/>
                <a:gd name="connsiteY7" fmla="*/ 0 h 849742"/>
                <a:gd name="connsiteX0" fmla="*/ 0 w 1204912"/>
                <a:gd name="connsiteY0" fmla="*/ 847725 h 849742"/>
                <a:gd name="connsiteX1" fmla="*/ 142875 w 1204912"/>
                <a:gd name="connsiteY1" fmla="*/ 847725 h 849742"/>
                <a:gd name="connsiteX2" fmla="*/ 223837 w 1204912"/>
                <a:gd name="connsiteY2" fmla="*/ 823046 h 849742"/>
                <a:gd name="connsiteX3" fmla="*/ 300037 w 1204912"/>
                <a:gd name="connsiteY3" fmla="*/ 757238 h 849742"/>
                <a:gd name="connsiteX4" fmla="*/ 461962 w 1204912"/>
                <a:gd name="connsiteY4" fmla="*/ 266700 h 849742"/>
                <a:gd name="connsiteX5" fmla="*/ 595312 w 1204912"/>
                <a:gd name="connsiteY5" fmla="*/ 80962 h 849742"/>
                <a:gd name="connsiteX6" fmla="*/ 781050 w 1204912"/>
                <a:gd name="connsiteY6" fmla="*/ 23812 h 849742"/>
                <a:gd name="connsiteX7" fmla="*/ 1204912 w 1204912"/>
                <a:gd name="connsiteY7" fmla="*/ 0 h 849742"/>
                <a:gd name="connsiteX0" fmla="*/ 0 w 1204912"/>
                <a:gd name="connsiteY0" fmla="*/ 847725 h 849742"/>
                <a:gd name="connsiteX1" fmla="*/ 142875 w 1204912"/>
                <a:gd name="connsiteY1" fmla="*/ 847725 h 849742"/>
                <a:gd name="connsiteX2" fmla="*/ 223837 w 1204912"/>
                <a:gd name="connsiteY2" fmla="*/ 823046 h 849742"/>
                <a:gd name="connsiteX3" fmla="*/ 300037 w 1204912"/>
                <a:gd name="connsiteY3" fmla="*/ 757238 h 849742"/>
                <a:gd name="connsiteX4" fmla="*/ 461962 w 1204912"/>
                <a:gd name="connsiteY4" fmla="*/ 266700 h 849742"/>
                <a:gd name="connsiteX5" fmla="*/ 595312 w 1204912"/>
                <a:gd name="connsiteY5" fmla="*/ 80962 h 849742"/>
                <a:gd name="connsiteX6" fmla="*/ 781050 w 1204912"/>
                <a:gd name="connsiteY6" fmla="*/ 23812 h 849742"/>
                <a:gd name="connsiteX7" fmla="*/ 1204912 w 1204912"/>
                <a:gd name="connsiteY7" fmla="*/ 0 h 849742"/>
                <a:gd name="connsiteX0" fmla="*/ 0 w 1204912"/>
                <a:gd name="connsiteY0" fmla="*/ 847725 h 854607"/>
                <a:gd name="connsiteX1" fmla="*/ 142875 w 1204912"/>
                <a:gd name="connsiteY1" fmla="*/ 847725 h 854607"/>
                <a:gd name="connsiteX2" fmla="*/ 300037 w 1204912"/>
                <a:gd name="connsiteY2" fmla="*/ 757238 h 854607"/>
                <a:gd name="connsiteX3" fmla="*/ 461962 w 1204912"/>
                <a:gd name="connsiteY3" fmla="*/ 266700 h 854607"/>
                <a:gd name="connsiteX4" fmla="*/ 595312 w 1204912"/>
                <a:gd name="connsiteY4" fmla="*/ 80962 h 854607"/>
                <a:gd name="connsiteX5" fmla="*/ 781050 w 1204912"/>
                <a:gd name="connsiteY5" fmla="*/ 23812 h 854607"/>
                <a:gd name="connsiteX6" fmla="*/ 1204912 w 1204912"/>
                <a:gd name="connsiteY6" fmla="*/ 0 h 854607"/>
                <a:gd name="connsiteX0" fmla="*/ 0 w 1204912"/>
                <a:gd name="connsiteY0" fmla="*/ 847725 h 847725"/>
                <a:gd name="connsiteX1" fmla="*/ 300037 w 1204912"/>
                <a:gd name="connsiteY1" fmla="*/ 757238 h 847725"/>
                <a:gd name="connsiteX2" fmla="*/ 461962 w 1204912"/>
                <a:gd name="connsiteY2" fmla="*/ 266700 h 847725"/>
                <a:gd name="connsiteX3" fmla="*/ 595312 w 1204912"/>
                <a:gd name="connsiteY3" fmla="*/ 80962 h 847725"/>
                <a:gd name="connsiteX4" fmla="*/ 781050 w 1204912"/>
                <a:gd name="connsiteY4" fmla="*/ 23812 h 847725"/>
                <a:gd name="connsiteX5" fmla="*/ 1204912 w 1204912"/>
                <a:gd name="connsiteY5" fmla="*/ 0 h 847725"/>
                <a:gd name="connsiteX0" fmla="*/ 0 w 1204912"/>
                <a:gd name="connsiteY0" fmla="*/ 847725 h 847725"/>
                <a:gd name="connsiteX1" fmla="*/ 300037 w 1204912"/>
                <a:gd name="connsiteY1" fmla="*/ 757238 h 847725"/>
                <a:gd name="connsiteX2" fmla="*/ 482744 w 1204912"/>
                <a:gd name="connsiteY2" fmla="*/ 287482 h 847725"/>
                <a:gd name="connsiteX3" fmla="*/ 595312 w 1204912"/>
                <a:gd name="connsiteY3" fmla="*/ 80962 h 847725"/>
                <a:gd name="connsiteX4" fmla="*/ 781050 w 1204912"/>
                <a:gd name="connsiteY4" fmla="*/ 23812 h 847725"/>
                <a:gd name="connsiteX5" fmla="*/ 1204912 w 1204912"/>
                <a:gd name="connsiteY5" fmla="*/ 0 h 847725"/>
                <a:gd name="connsiteX0" fmla="*/ 0 w 1204912"/>
                <a:gd name="connsiteY0" fmla="*/ 847725 h 847725"/>
                <a:gd name="connsiteX1" fmla="*/ 282719 w 1204912"/>
                <a:gd name="connsiteY1" fmla="*/ 736456 h 847725"/>
                <a:gd name="connsiteX2" fmla="*/ 482744 w 1204912"/>
                <a:gd name="connsiteY2" fmla="*/ 287482 h 847725"/>
                <a:gd name="connsiteX3" fmla="*/ 595312 w 1204912"/>
                <a:gd name="connsiteY3" fmla="*/ 80962 h 847725"/>
                <a:gd name="connsiteX4" fmla="*/ 781050 w 1204912"/>
                <a:gd name="connsiteY4" fmla="*/ 23812 h 847725"/>
                <a:gd name="connsiteX5" fmla="*/ 1204912 w 1204912"/>
                <a:gd name="connsiteY5" fmla="*/ 0 h 847725"/>
                <a:gd name="connsiteX0" fmla="*/ 0 w 1204912"/>
                <a:gd name="connsiteY0" fmla="*/ 853082 h 853082"/>
                <a:gd name="connsiteX1" fmla="*/ 282719 w 1204912"/>
                <a:gd name="connsiteY1" fmla="*/ 741813 h 853082"/>
                <a:gd name="connsiteX2" fmla="*/ 482744 w 1204912"/>
                <a:gd name="connsiteY2" fmla="*/ 292839 h 853082"/>
                <a:gd name="connsiteX3" fmla="*/ 595312 w 1204912"/>
                <a:gd name="connsiteY3" fmla="*/ 86319 h 853082"/>
                <a:gd name="connsiteX4" fmla="*/ 784514 w 1204912"/>
                <a:gd name="connsiteY4" fmla="*/ 4923 h 853082"/>
                <a:gd name="connsiteX5" fmla="*/ 1204912 w 1204912"/>
                <a:gd name="connsiteY5" fmla="*/ 5357 h 853082"/>
                <a:gd name="connsiteX0" fmla="*/ 0 w 1204912"/>
                <a:gd name="connsiteY0" fmla="*/ 871970 h 871970"/>
                <a:gd name="connsiteX1" fmla="*/ 282719 w 1204912"/>
                <a:gd name="connsiteY1" fmla="*/ 760701 h 871970"/>
                <a:gd name="connsiteX2" fmla="*/ 482744 w 1204912"/>
                <a:gd name="connsiteY2" fmla="*/ 311727 h 871970"/>
                <a:gd name="connsiteX3" fmla="*/ 595312 w 1204912"/>
                <a:gd name="connsiteY3" fmla="*/ 105207 h 871970"/>
                <a:gd name="connsiteX4" fmla="*/ 784514 w 1204912"/>
                <a:gd name="connsiteY4" fmla="*/ 23811 h 871970"/>
                <a:gd name="connsiteX5" fmla="*/ 1204912 w 1204912"/>
                <a:gd name="connsiteY5" fmla="*/ 0 h 871970"/>
                <a:gd name="connsiteX0" fmla="*/ 0 w 1315749"/>
                <a:gd name="connsiteY0" fmla="*/ 882361 h 882361"/>
                <a:gd name="connsiteX1" fmla="*/ 393556 w 1315749"/>
                <a:gd name="connsiteY1" fmla="*/ 760701 h 882361"/>
                <a:gd name="connsiteX2" fmla="*/ 593581 w 1315749"/>
                <a:gd name="connsiteY2" fmla="*/ 311727 h 882361"/>
                <a:gd name="connsiteX3" fmla="*/ 706149 w 1315749"/>
                <a:gd name="connsiteY3" fmla="*/ 105207 h 882361"/>
                <a:gd name="connsiteX4" fmla="*/ 895351 w 1315749"/>
                <a:gd name="connsiteY4" fmla="*/ 23811 h 882361"/>
                <a:gd name="connsiteX5" fmla="*/ 1315749 w 1315749"/>
                <a:gd name="connsiteY5" fmla="*/ 0 h 88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5749" h="882361">
                  <a:moveTo>
                    <a:pt x="0" y="882361"/>
                  </a:moveTo>
                  <a:cubicBezTo>
                    <a:pt x="62508" y="863510"/>
                    <a:pt x="294626" y="855807"/>
                    <a:pt x="393556" y="760701"/>
                  </a:cubicBezTo>
                  <a:cubicBezTo>
                    <a:pt x="492486" y="665595"/>
                    <a:pt x="541482" y="420976"/>
                    <a:pt x="593581" y="311727"/>
                  </a:cubicBezTo>
                  <a:cubicBezTo>
                    <a:pt x="645680" y="202478"/>
                    <a:pt x="655854" y="153193"/>
                    <a:pt x="706149" y="105207"/>
                  </a:cubicBezTo>
                  <a:cubicBezTo>
                    <a:pt x="756444" y="57221"/>
                    <a:pt x="793751" y="41346"/>
                    <a:pt x="895351" y="23811"/>
                  </a:cubicBezTo>
                  <a:cubicBezTo>
                    <a:pt x="996951" y="6276"/>
                    <a:pt x="1154618" y="5159"/>
                    <a:pt x="1315749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775719" y="8490307"/>
              <a:ext cx="0" cy="1034893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948462" y="9400973"/>
              <a:ext cx="0" cy="1242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2602275" y="9039224"/>
              <a:ext cx="32904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2257425" y="8766464"/>
              <a:ext cx="389550" cy="381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3055794" y="8846127"/>
              <a:ext cx="400939" cy="4849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565375" y="8580163"/>
                  <a:ext cx="768737" cy="403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5375" y="8580163"/>
                  <a:ext cx="768737" cy="403316"/>
                </a:xfrm>
                <a:prstGeom prst="rect">
                  <a:avLst/>
                </a:prstGeom>
                <a:blipFill>
                  <a:blip r:embed="rId17"/>
                  <a:stretch>
                    <a:fillRect l="-4762" t="-1515" r="-1587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2621895" y="8804564"/>
                  <a:ext cx="30764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1895" y="8804564"/>
                  <a:ext cx="307648" cy="215444"/>
                </a:xfrm>
                <a:prstGeom prst="rect">
                  <a:avLst/>
                </a:prstGeom>
                <a:blipFill>
                  <a:blip r:embed="rId18"/>
                  <a:stretch>
                    <a:fillRect l="-92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531444" y="8819874"/>
                  <a:ext cx="51494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1444" y="8819874"/>
                  <a:ext cx="514949" cy="215444"/>
                </a:xfrm>
                <a:prstGeom prst="rect">
                  <a:avLst/>
                </a:prstGeom>
                <a:blipFill>
                  <a:blip r:embed="rId19"/>
                  <a:stretch>
                    <a:fillRect l="-4444" r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2865462" y="9542595"/>
                  <a:ext cx="2590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5462" y="9542595"/>
                  <a:ext cx="259045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4312843" y="9343548"/>
                  <a:ext cx="1958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2843" y="9343548"/>
                  <a:ext cx="195823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27273" r="-2424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153702" y="8848724"/>
                  <a:ext cx="2071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3702" y="8848724"/>
                  <a:ext cx="207108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26471" r="-2352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755821" y="3765179"/>
                <a:ext cx="1374543" cy="653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821" y="3765179"/>
                <a:ext cx="1374543" cy="65396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/>
          <p:cNvCxnSpPr/>
          <p:nvPr/>
        </p:nvCxnSpPr>
        <p:spPr>
          <a:xfrm flipH="1" flipV="1">
            <a:off x="4240181" y="3765645"/>
            <a:ext cx="517511" cy="247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3992605" y="5560937"/>
                <a:ext cx="185281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605" y="5560937"/>
                <a:ext cx="1852815" cy="71468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/>
          <p:cNvSpPr/>
          <p:nvPr/>
        </p:nvSpPr>
        <p:spPr>
          <a:xfrm>
            <a:off x="269987" y="5695536"/>
            <a:ext cx="2014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Max suppression is 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3582918" y="5733612"/>
            <a:ext cx="423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 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519677" y="2739348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083166" y="4526663"/>
                <a:ext cx="776687" cy="552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m:rPr>
                              <m:nor/>
                            </m:rPr>
                            <a:rPr lang="en-US" sz="1600" dirty="0"/>
                            <m:t>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b="0" i="1" baseline="-2500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166" y="4526663"/>
                <a:ext cx="776687" cy="55290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17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42" grpId="0"/>
      <p:bldP spid="43" grpId="0"/>
      <p:bldP spid="44" grpId="0"/>
      <p:bldP spid="45" grpId="0"/>
      <p:bldP spid="63" grpId="0"/>
      <p:bldP spid="67" grpId="0"/>
      <p:bldP spid="68" grpId="0"/>
      <p:bldP spid="69" grpId="0"/>
      <p:bldP spid="74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904" y="599775"/>
            <a:ext cx="808588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71755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7979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E</a:t>
            </a:r>
            <a:r>
              <a:rPr lang="en-US" sz="1400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lectronic</a:t>
            </a:r>
            <a:r>
              <a:rPr lang="en-US" sz="1400" spc="95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Structure</a:t>
            </a:r>
            <a:r>
              <a:rPr lang="en-US" sz="1400" spc="-105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400" spc="-85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400" spc="-14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Superconducting</a:t>
            </a:r>
            <a:r>
              <a:rPr lang="en-US" sz="1400" spc="-165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Vortex</a:t>
            </a:r>
            <a:r>
              <a:rPr lang="en-US" sz="1400" spc="-1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Probed</a:t>
            </a:r>
            <a:r>
              <a:rPr lang="en-US" sz="1400" spc="-75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 Tunneling</a:t>
            </a:r>
            <a:r>
              <a:rPr lang="en-US" sz="1400" spc="-3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Microscopy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400" dirty="0" smtClean="0">
                <a:solidFill>
                  <a:srgbClr val="6B6B6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Acoustic</a:t>
            </a:r>
            <a:r>
              <a:rPr lang="en-US" sz="1400" spc="-110" dirty="0" smtClean="0">
                <a:solidFill>
                  <a:srgbClr val="6B6B6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Attenuation</a:t>
            </a:r>
            <a:r>
              <a:rPr lang="en-US" sz="1400" spc="-45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1400" spc="-45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Velocity</a:t>
            </a:r>
            <a:r>
              <a:rPr lang="en-US" sz="1400" spc="-55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Measurements</a:t>
            </a:r>
            <a:r>
              <a:rPr lang="en-US" sz="1400" spc="-65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400" spc="-45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YBCO </a:t>
            </a:r>
            <a:endParaRPr lang="en-US" sz="1400" dirty="0" smtClean="0">
              <a:solidFill>
                <a:srgbClr val="59595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Proximity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Effects in </a:t>
            </a:r>
            <a:r>
              <a:rPr lang="en-US" sz="1400" dirty="0">
                <a:solidFill>
                  <a:srgbClr val="6B6B6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Unconvent</a:t>
            </a:r>
            <a:r>
              <a:rPr lang="en-US" sz="14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ional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Superconductors </a:t>
            </a:r>
            <a:endParaRPr lang="en-US" sz="1400" dirty="0" smtClean="0">
              <a:solidFill>
                <a:srgbClr val="59595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Brief</a:t>
            </a:r>
            <a:r>
              <a:rPr lang="en-US" sz="1400" spc="-65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Review</a:t>
            </a:r>
            <a:r>
              <a:rPr lang="en-US" sz="1400" spc="-95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6B6B6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400" spc="-40" dirty="0">
                <a:solidFill>
                  <a:srgbClr val="6B6B6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400" spc="-6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6B6B6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Superconduct</a:t>
            </a:r>
            <a:r>
              <a:rPr lang="en-US" sz="14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ing</a:t>
            </a:r>
            <a:r>
              <a:rPr lang="en-US" sz="1400" spc="1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Properties</a:t>
            </a:r>
            <a:r>
              <a:rPr lang="en-US" sz="1400" spc="-105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400" spc="-5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Niobium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71755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A </a:t>
            </a:r>
            <a:r>
              <a:rPr lang="en-US" sz="1400" dirty="0">
                <a:solidFill>
                  <a:srgbClr val="6B6B6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Survey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the Low Temperature Vortex State of </a:t>
            </a:r>
            <a:r>
              <a:rPr lang="en-US" sz="14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High-Tc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Superconductor BSCCO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400" dirty="0" smtClean="0">
                <a:solidFill>
                  <a:srgbClr val="6B6B6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Superconductivity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A3C60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583565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spc="-15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D</a:t>
            </a:r>
            <a:r>
              <a:rPr lang="en-US" sz="1400" spc="-15" dirty="0" smtClean="0">
                <a:solidFill>
                  <a:srgbClr val="7979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eta</a:t>
            </a:r>
            <a:r>
              <a:rPr lang="en-US" sz="1400" spc="-15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iled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Pha</a:t>
            </a:r>
            <a:r>
              <a:rPr lang="en-US" sz="1400" dirty="0">
                <a:solidFill>
                  <a:srgbClr val="7979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 </a:t>
            </a:r>
            <a:r>
              <a:rPr lang="en-US" sz="1400" dirty="0">
                <a:solidFill>
                  <a:srgbClr val="6B6B6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Transition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Structure in a High-Tc Superconductor </a:t>
            </a:r>
            <a:endParaRPr lang="en-US" sz="1400" dirty="0" smtClean="0">
              <a:solidFill>
                <a:srgbClr val="59595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583565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The</a:t>
            </a:r>
            <a:r>
              <a:rPr lang="en-US" sz="1400" spc="-15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Hebel-Slichter</a:t>
            </a:r>
            <a:r>
              <a:rPr lang="en-US" sz="1400" spc="-11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6B6B6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Coherence</a:t>
            </a:r>
            <a:r>
              <a:rPr lang="en-US" sz="1400" spc="-50" dirty="0">
                <a:solidFill>
                  <a:srgbClr val="6B6B6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Peak</a:t>
            </a:r>
            <a:r>
              <a:rPr lang="en-US" sz="1400" spc="-4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400" spc="-6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Fullerene</a:t>
            </a:r>
            <a:r>
              <a:rPr lang="en-US" sz="1400" spc="-75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Superconductors </a:t>
            </a:r>
            <a:endParaRPr lang="en-US" sz="1400" dirty="0" smtClean="0">
              <a:solidFill>
                <a:srgbClr val="59595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583565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The</a:t>
            </a:r>
            <a:r>
              <a:rPr lang="en-US" sz="1400" spc="-50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Proximi</a:t>
            </a:r>
            <a:r>
              <a:rPr lang="en-US" sz="1400" dirty="0">
                <a:solidFill>
                  <a:srgbClr val="6B6B6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ty</a:t>
            </a:r>
            <a:r>
              <a:rPr lang="en-US" sz="1400" spc="-55" dirty="0">
                <a:solidFill>
                  <a:srgbClr val="6B6B6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Effect</a:t>
            </a:r>
            <a:r>
              <a:rPr lang="en-US" sz="1400" spc="-7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400" spc="45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Al-Superconductor</a:t>
            </a:r>
            <a:r>
              <a:rPr lang="en-US" sz="1400" spc="-155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Systems</a:t>
            </a:r>
            <a:r>
              <a:rPr lang="en-US" sz="1400" spc="-105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Observed</a:t>
            </a:r>
            <a:r>
              <a:rPr lang="en-US" sz="1400" spc="1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Tunneling </a:t>
            </a:r>
            <a:r>
              <a:rPr lang="en-US" sz="1400" dirty="0" smtClean="0">
                <a:solidFill>
                  <a:srgbClr val="6B6B6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Spectroscopy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45593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Muon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Spin Relaxation </a:t>
            </a:r>
            <a:r>
              <a:rPr lang="en-US" sz="1400" dirty="0">
                <a:solidFill>
                  <a:srgbClr val="6B6B6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Experiments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 Evidence for Time-Reversal Symmetry Breaking in </a:t>
            </a:r>
            <a:r>
              <a:rPr lang="en-US" sz="1400" dirty="0" smtClean="0">
                <a:solidFill>
                  <a:srgbClr val="7979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400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Pt3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Superconducting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Properties of </a:t>
            </a:r>
            <a:r>
              <a:rPr lang="en-US" sz="1400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B36C60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Vortex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Nucleation at Surfaces of Superconductors: Nascent </a:t>
            </a:r>
            <a:r>
              <a:rPr lang="en-US" sz="1400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Vortices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28600" marR="903605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The </a:t>
            </a:r>
            <a:r>
              <a:rPr lang="en-US" sz="14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Fullerene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Controversy: </a:t>
            </a:r>
            <a:r>
              <a:rPr lang="en-US" sz="14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rgbClr val="6B6B6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sotope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Effect </a:t>
            </a:r>
            <a:r>
              <a:rPr lang="en-US" sz="14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Discrepancies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US" sz="14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Rb3C60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28600" marR="1313815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Phonon-Induced </a:t>
            </a:r>
            <a:r>
              <a:rPr lang="en-US" sz="1400" dirty="0" err="1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Enhanc</a:t>
            </a:r>
            <a:r>
              <a:rPr lang="en-US" sz="1400" dirty="0" err="1">
                <a:solidFill>
                  <a:srgbClr val="7979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400" dirty="0" err="1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mnet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the </a:t>
            </a:r>
            <a:r>
              <a:rPr lang="en-US" sz="1400" dirty="0" err="1">
                <a:solidFill>
                  <a:srgbClr val="6B6B6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Eneregy</a:t>
            </a:r>
            <a:r>
              <a:rPr lang="en-US" sz="1400" dirty="0">
                <a:solidFill>
                  <a:srgbClr val="6B6B6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Gap of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Superconducting Al </a:t>
            </a:r>
            <a:r>
              <a:rPr lang="en-US" sz="1400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Films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168656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Superconducting </a:t>
            </a:r>
            <a:r>
              <a:rPr lang="en-US" sz="14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Properti</a:t>
            </a:r>
            <a:r>
              <a:rPr lang="en-US" sz="1400" dirty="0">
                <a:solidFill>
                  <a:srgbClr val="6B6B6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BEDT-TIF </a:t>
            </a:r>
            <a:endParaRPr lang="en-US" sz="1400" dirty="0" smtClean="0">
              <a:solidFill>
                <a:srgbClr val="59595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168656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Some Superconducting </a:t>
            </a:r>
            <a:r>
              <a:rPr lang="en-US" sz="14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Properties </a:t>
            </a:r>
            <a:r>
              <a:rPr lang="en-US" sz="1400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Fullerenes</a:t>
            </a: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132715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Review </a:t>
            </a:r>
            <a:r>
              <a:rPr lang="en-US" sz="1400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some </a:t>
            </a:r>
            <a:r>
              <a:rPr lang="en-US" sz="14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r>
              <a:rPr lang="en-US" sz="1400" dirty="0" smtClean="0">
                <a:solidFill>
                  <a:srgbClr val="6B6B6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ys</a:t>
            </a:r>
            <a:r>
              <a:rPr lang="en-US" sz="14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ical Properties </a:t>
            </a:r>
            <a:r>
              <a:rPr lang="en-US" sz="1400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Parameters of Nb3Sn and V3Sn </a:t>
            </a:r>
          </a:p>
          <a:p>
            <a:pPr marL="228600" marR="132715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Flux </a:t>
            </a:r>
            <a:r>
              <a:rPr lang="en-US" sz="14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Pinning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US" sz="1400" dirty="0" err="1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Chevrel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Phase Superconductors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Ultrasound </a:t>
            </a:r>
            <a:r>
              <a:rPr lang="en-US" sz="1400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Attenuation in </a:t>
            </a:r>
            <a:r>
              <a:rPr lang="en-US" sz="1400" dirty="0">
                <a:solidFill>
                  <a:srgbClr val="6B6B6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4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Pt3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759630" y="93397"/>
            <a:ext cx="96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Physics 498 SQD --- previous topics for Superconductor Materials and Phenomena papers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224862" y="4002160"/>
            <a:ext cx="3738143" cy="2681608"/>
            <a:chOff x="8224862" y="4002160"/>
            <a:chExt cx="3738143" cy="2681608"/>
          </a:xfrm>
        </p:grpSpPr>
        <p:sp>
          <p:nvSpPr>
            <p:cNvPr id="6" name="Rectangle 5"/>
            <p:cNvSpPr/>
            <p:nvPr/>
          </p:nvSpPr>
          <p:spPr>
            <a:xfrm>
              <a:off x="8364303" y="4028836"/>
              <a:ext cx="359870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Find something in superconductivity  (a material, phenomenon, mystery, calculation, experiment, …) from the course or internet that interests you and explore and understand it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224862" y="4002160"/>
              <a:ext cx="3738143" cy="2681608"/>
            </a:xfrm>
            <a:prstGeom prst="rect">
              <a:avLst/>
            </a:prstGeom>
            <a:noFill/>
            <a:ln w="15875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734960" y="5679330"/>
              <a:ext cx="27764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Paper ~ 10 </a:t>
              </a:r>
              <a:r>
                <a:rPr lang="en-US" dirty="0"/>
                <a:t>pages w/ figures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569829" y="6219859"/>
              <a:ext cx="30482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“Due” Wednesday, October 30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31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277" y="139211"/>
            <a:ext cx="924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Significance of Little-Parks experiments: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769" y="1933847"/>
            <a:ext cx="692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Sharvin</a:t>
            </a:r>
            <a:r>
              <a:rPr lang="en-US" dirty="0" smtClean="0"/>
              <a:t> &amp; </a:t>
            </a:r>
            <a:r>
              <a:rPr lang="en-US" dirty="0" err="1" smtClean="0"/>
              <a:t>Sharvin</a:t>
            </a:r>
            <a:r>
              <a:rPr lang="en-US" dirty="0" smtClean="0"/>
              <a:t> repeated this experiment for nanoscale </a:t>
            </a:r>
            <a:r>
              <a:rPr lang="en-US" u="sng" dirty="0" smtClean="0"/>
              <a:t>normal</a:t>
            </a:r>
            <a:r>
              <a:rPr lang="en-US" dirty="0" smtClean="0"/>
              <a:t> rings: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99193" y="2767310"/>
            <a:ext cx="2949087" cy="1691143"/>
            <a:chOff x="632313" y="2238375"/>
            <a:chExt cx="2949087" cy="1691143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181100" y="2276475"/>
              <a:ext cx="0" cy="13430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171575" y="3609975"/>
              <a:ext cx="23241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1381125" y="2238375"/>
              <a:ext cx="2200275" cy="1200150"/>
            </a:xfrm>
            <a:custGeom>
              <a:avLst/>
              <a:gdLst>
                <a:gd name="connsiteX0" fmla="*/ 0 w 2200275"/>
                <a:gd name="connsiteY0" fmla="*/ 1200150 h 1200150"/>
                <a:gd name="connsiteX1" fmla="*/ 95250 w 2200275"/>
                <a:gd name="connsiteY1" fmla="*/ 1038225 h 1200150"/>
                <a:gd name="connsiteX2" fmla="*/ 247650 w 2200275"/>
                <a:gd name="connsiteY2" fmla="*/ 885825 h 1200150"/>
                <a:gd name="connsiteX3" fmla="*/ 457200 w 2200275"/>
                <a:gd name="connsiteY3" fmla="*/ 962025 h 1200150"/>
                <a:gd name="connsiteX4" fmla="*/ 685800 w 2200275"/>
                <a:gd name="connsiteY4" fmla="*/ 847725 h 1200150"/>
                <a:gd name="connsiteX5" fmla="*/ 876300 w 2200275"/>
                <a:gd name="connsiteY5" fmla="*/ 581025 h 1200150"/>
                <a:gd name="connsiteX6" fmla="*/ 1162050 w 2200275"/>
                <a:gd name="connsiteY6" fmla="*/ 666750 h 1200150"/>
                <a:gd name="connsiteX7" fmla="*/ 1514475 w 2200275"/>
                <a:gd name="connsiteY7" fmla="*/ 333375 h 1200150"/>
                <a:gd name="connsiteX8" fmla="*/ 1638300 w 2200275"/>
                <a:gd name="connsiteY8" fmla="*/ 228600 h 1200150"/>
                <a:gd name="connsiteX9" fmla="*/ 1943100 w 2200275"/>
                <a:gd name="connsiteY9" fmla="*/ 257175 h 1200150"/>
                <a:gd name="connsiteX10" fmla="*/ 2200275 w 2200275"/>
                <a:gd name="connsiteY10" fmla="*/ 0 h 1200150"/>
                <a:gd name="connsiteX0" fmla="*/ 0 w 2200275"/>
                <a:gd name="connsiteY0" fmla="*/ 1200150 h 1200150"/>
                <a:gd name="connsiteX1" fmla="*/ 95250 w 2200275"/>
                <a:gd name="connsiteY1" fmla="*/ 1038225 h 1200150"/>
                <a:gd name="connsiteX2" fmla="*/ 285750 w 2200275"/>
                <a:gd name="connsiteY2" fmla="*/ 900113 h 1200150"/>
                <a:gd name="connsiteX3" fmla="*/ 457200 w 2200275"/>
                <a:gd name="connsiteY3" fmla="*/ 962025 h 1200150"/>
                <a:gd name="connsiteX4" fmla="*/ 685800 w 2200275"/>
                <a:gd name="connsiteY4" fmla="*/ 847725 h 1200150"/>
                <a:gd name="connsiteX5" fmla="*/ 876300 w 2200275"/>
                <a:gd name="connsiteY5" fmla="*/ 581025 h 1200150"/>
                <a:gd name="connsiteX6" fmla="*/ 1162050 w 2200275"/>
                <a:gd name="connsiteY6" fmla="*/ 666750 h 1200150"/>
                <a:gd name="connsiteX7" fmla="*/ 1514475 w 2200275"/>
                <a:gd name="connsiteY7" fmla="*/ 333375 h 1200150"/>
                <a:gd name="connsiteX8" fmla="*/ 1638300 w 2200275"/>
                <a:gd name="connsiteY8" fmla="*/ 228600 h 1200150"/>
                <a:gd name="connsiteX9" fmla="*/ 1943100 w 2200275"/>
                <a:gd name="connsiteY9" fmla="*/ 257175 h 1200150"/>
                <a:gd name="connsiteX10" fmla="*/ 2200275 w 2200275"/>
                <a:gd name="connsiteY10" fmla="*/ 0 h 1200150"/>
                <a:gd name="connsiteX0" fmla="*/ 0 w 2200275"/>
                <a:gd name="connsiteY0" fmla="*/ 1200150 h 1200150"/>
                <a:gd name="connsiteX1" fmla="*/ 95250 w 2200275"/>
                <a:gd name="connsiteY1" fmla="*/ 1038225 h 1200150"/>
                <a:gd name="connsiteX2" fmla="*/ 285750 w 2200275"/>
                <a:gd name="connsiteY2" fmla="*/ 900113 h 1200150"/>
                <a:gd name="connsiteX3" fmla="*/ 533400 w 2200275"/>
                <a:gd name="connsiteY3" fmla="*/ 976313 h 1200150"/>
                <a:gd name="connsiteX4" fmla="*/ 685800 w 2200275"/>
                <a:gd name="connsiteY4" fmla="*/ 847725 h 1200150"/>
                <a:gd name="connsiteX5" fmla="*/ 876300 w 2200275"/>
                <a:gd name="connsiteY5" fmla="*/ 581025 h 1200150"/>
                <a:gd name="connsiteX6" fmla="*/ 1162050 w 2200275"/>
                <a:gd name="connsiteY6" fmla="*/ 666750 h 1200150"/>
                <a:gd name="connsiteX7" fmla="*/ 1514475 w 2200275"/>
                <a:gd name="connsiteY7" fmla="*/ 333375 h 1200150"/>
                <a:gd name="connsiteX8" fmla="*/ 1638300 w 2200275"/>
                <a:gd name="connsiteY8" fmla="*/ 228600 h 1200150"/>
                <a:gd name="connsiteX9" fmla="*/ 1943100 w 2200275"/>
                <a:gd name="connsiteY9" fmla="*/ 257175 h 1200150"/>
                <a:gd name="connsiteX10" fmla="*/ 2200275 w 2200275"/>
                <a:gd name="connsiteY10" fmla="*/ 0 h 1200150"/>
                <a:gd name="connsiteX0" fmla="*/ 0 w 2200275"/>
                <a:gd name="connsiteY0" fmla="*/ 1200150 h 1200150"/>
                <a:gd name="connsiteX1" fmla="*/ 95250 w 2200275"/>
                <a:gd name="connsiteY1" fmla="*/ 1038225 h 1200150"/>
                <a:gd name="connsiteX2" fmla="*/ 285750 w 2200275"/>
                <a:gd name="connsiteY2" fmla="*/ 900113 h 1200150"/>
                <a:gd name="connsiteX3" fmla="*/ 533400 w 2200275"/>
                <a:gd name="connsiteY3" fmla="*/ 976313 h 1200150"/>
                <a:gd name="connsiteX4" fmla="*/ 685800 w 2200275"/>
                <a:gd name="connsiteY4" fmla="*/ 847725 h 1200150"/>
                <a:gd name="connsiteX5" fmla="*/ 904875 w 2200275"/>
                <a:gd name="connsiteY5" fmla="*/ 609600 h 1200150"/>
                <a:gd name="connsiteX6" fmla="*/ 1162050 w 2200275"/>
                <a:gd name="connsiteY6" fmla="*/ 666750 h 1200150"/>
                <a:gd name="connsiteX7" fmla="*/ 1514475 w 2200275"/>
                <a:gd name="connsiteY7" fmla="*/ 333375 h 1200150"/>
                <a:gd name="connsiteX8" fmla="*/ 1638300 w 2200275"/>
                <a:gd name="connsiteY8" fmla="*/ 228600 h 1200150"/>
                <a:gd name="connsiteX9" fmla="*/ 1943100 w 2200275"/>
                <a:gd name="connsiteY9" fmla="*/ 257175 h 1200150"/>
                <a:gd name="connsiteX10" fmla="*/ 2200275 w 2200275"/>
                <a:gd name="connsiteY10" fmla="*/ 0 h 1200150"/>
                <a:gd name="connsiteX0" fmla="*/ 0 w 2200275"/>
                <a:gd name="connsiteY0" fmla="*/ 1200150 h 1200150"/>
                <a:gd name="connsiteX1" fmla="*/ 95250 w 2200275"/>
                <a:gd name="connsiteY1" fmla="*/ 1038225 h 1200150"/>
                <a:gd name="connsiteX2" fmla="*/ 285750 w 2200275"/>
                <a:gd name="connsiteY2" fmla="*/ 900113 h 1200150"/>
                <a:gd name="connsiteX3" fmla="*/ 533400 w 2200275"/>
                <a:gd name="connsiteY3" fmla="*/ 976313 h 1200150"/>
                <a:gd name="connsiteX4" fmla="*/ 685800 w 2200275"/>
                <a:gd name="connsiteY4" fmla="*/ 847725 h 1200150"/>
                <a:gd name="connsiteX5" fmla="*/ 904875 w 2200275"/>
                <a:gd name="connsiteY5" fmla="*/ 609600 h 1200150"/>
                <a:gd name="connsiteX6" fmla="*/ 1209675 w 2200275"/>
                <a:gd name="connsiteY6" fmla="*/ 647700 h 1200150"/>
                <a:gd name="connsiteX7" fmla="*/ 1514475 w 2200275"/>
                <a:gd name="connsiteY7" fmla="*/ 333375 h 1200150"/>
                <a:gd name="connsiteX8" fmla="*/ 1638300 w 2200275"/>
                <a:gd name="connsiteY8" fmla="*/ 228600 h 1200150"/>
                <a:gd name="connsiteX9" fmla="*/ 1943100 w 2200275"/>
                <a:gd name="connsiteY9" fmla="*/ 257175 h 1200150"/>
                <a:gd name="connsiteX10" fmla="*/ 2200275 w 2200275"/>
                <a:gd name="connsiteY10" fmla="*/ 0 h 1200150"/>
                <a:gd name="connsiteX0" fmla="*/ 0 w 2200275"/>
                <a:gd name="connsiteY0" fmla="*/ 1200150 h 1200150"/>
                <a:gd name="connsiteX1" fmla="*/ 95250 w 2200275"/>
                <a:gd name="connsiteY1" fmla="*/ 1038225 h 1200150"/>
                <a:gd name="connsiteX2" fmla="*/ 285750 w 2200275"/>
                <a:gd name="connsiteY2" fmla="*/ 900113 h 1200150"/>
                <a:gd name="connsiteX3" fmla="*/ 533400 w 2200275"/>
                <a:gd name="connsiteY3" fmla="*/ 976313 h 1200150"/>
                <a:gd name="connsiteX4" fmla="*/ 685800 w 2200275"/>
                <a:gd name="connsiteY4" fmla="*/ 847725 h 1200150"/>
                <a:gd name="connsiteX5" fmla="*/ 904875 w 2200275"/>
                <a:gd name="connsiteY5" fmla="*/ 609600 h 1200150"/>
                <a:gd name="connsiteX6" fmla="*/ 1209675 w 2200275"/>
                <a:gd name="connsiteY6" fmla="*/ 647700 h 1200150"/>
                <a:gd name="connsiteX7" fmla="*/ 1481137 w 2200275"/>
                <a:gd name="connsiteY7" fmla="*/ 390525 h 1200150"/>
                <a:gd name="connsiteX8" fmla="*/ 1638300 w 2200275"/>
                <a:gd name="connsiteY8" fmla="*/ 228600 h 1200150"/>
                <a:gd name="connsiteX9" fmla="*/ 1943100 w 2200275"/>
                <a:gd name="connsiteY9" fmla="*/ 257175 h 1200150"/>
                <a:gd name="connsiteX10" fmla="*/ 2200275 w 2200275"/>
                <a:gd name="connsiteY10" fmla="*/ 0 h 1200150"/>
                <a:gd name="connsiteX0" fmla="*/ 0 w 2200275"/>
                <a:gd name="connsiteY0" fmla="*/ 1200150 h 1200150"/>
                <a:gd name="connsiteX1" fmla="*/ 95250 w 2200275"/>
                <a:gd name="connsiteY1" fmla="*/ 1038225 h 1200150"/>
                <a:gd name="connsiteX2" fmla="*/ 285750 w 2200275"/>
                <a:gd name="connsiteY2" fmla="*/ 900113 h 1200150"/>
                <a:gd name="connsiteX3" fmla="*/ 533400 w 2200275"/>
                <a:gd name="connsiteY3" fmla="*/ 976313 h 1200150"/>
                <a:gd name="connsiteX4" fmla="*/ 685800 w 2200275"/>
                <a:gd name="connsiteY4" fmla="*/ 847725 h 1200150"/>
                <a:gd name="connsiteX5" fmla="*/ 904875 w 2200275"/>
                <a:gd name="connsiteY5" fmla="*/ 609600 h 1200150"/>
                <a:gd name="connsiteX6" fmla="*/ 1209675 w 2200275"/>
                <a:gd name="connsiteY6" fmla="*/ 647700 h 1200150"/>
                <a:gd name="connsiteX7" fmla="*/ 1481137 w 2200275"/>
                <a:gd name="connsiteY7" fmla="*/ 390525 h 1200150"/>
                <a:gd name="connsiteX8" fmla="*/ 1719262 w 2200275"/>
                <a:gd name="connsiteY8" fmla="*/ 219075 h 1200150"/>
                <a:gd name="connsiteX9" fmla="*/ 1943100 w 2200275"/>
                <a:gd name="connsiteY9" fmla="*/ 257175 h 1200150"/>
                <a:gd name="connsiteX10" fmla="*/ 2200275 w 2200275"/>
                <a:gd name="connsiteY10" fmla="*/ 0 h 1200150"/>
                <a:gd name="connsiteX0" fmla="*/ 0 w 2200275"/>
                <a:gd name="connsiteY0" fmla="*/ 1200150 h 1200150"/>
                <a:gd name="connsiteX1" fmla="*/ 95250 w 2200275"/>
                <a:gd name="connsiteY1" fmla="*/ 1038225 h 1200150"/>
                <a:gd name="connsiteX2" fmla="*/ 285750 w 2200275"/>
                <a:gd name="connsiteY2" fmla="*/ 900113 h 1200150"/>
                <a:gd name="connsiteX3" fmla="*/ 533400 w 2200275"/>
                <a:gd name="connsiteY3" fmla="*/ 976313 h 1200150"/>
                <a:gd name="connsiteX4" fmla="*/ 685800 w 2200275"/>
                <a:gd name="connsiteY4" fmla="*/ 847725 h 1200150"/>
                <a:gd name="connsiteX5" fmla="*/ 904875 w 2200275"/>
                <a:gd name="connsiteY5" fmla="*/ 609600 h 1200150"/>
                <a:gd name="connsiteX6" fmla="*/ 1209675 w 2200275"/>
                <a:gd name="connsiteY6" fmla="*/ 647700 h 1200150"/>
                <a:gd name="connsiteX7" fmla="*/ 1481137 w 2200275"/>
                <a:gd name="connsiteY7" fmla="*/ 390525 h 1200150"/>
                <a:gd name="connsiteX8" fmla="*/ 1719262 w 2200275"/>
                <a:gd name="connsiteY8" fmla="*/ 219075 h 1200150"/>
                <a:gd name="connsiteX9" fmla="*/ 1985963 w 2200275"/>
                <a:gd name="connsiteY9" fmla="*/ 238125 h 1200150"/>
                <a:gd name="connsiteX10" fmla="*/ 2200275 w 2200275"/>
                <a:gd name="connsiteY10" fmla="*/ 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0275" h="1200150">
                  <a:moveTo>
                    <a:pt x="0" y="1200150"/>
                  </a:moveTo>
                  <a:cubicBezTo>
                    <a:pt x="26987" y="1145381"/>
                    <a:pt x="47625" y="1088231"/>
                    <a:pt x="95250" y="1038225"/>
                  </a:cubicBezTo>
                  <a:cubicBezTo>
                    <a:pt x="142875" y="988219"/>
                    <a:pt x="212725" y="910432"/>
                    <a:pt x="285750" y="900113"/>
                  </a:cubicBezTo>
                  <a:cubicBezTo>
                    <a:pt x="358775" y="889794"/>
                    <a:pt x="466725" y="985044"/>
                    <a:pt x="533400" y="976313"/>
                  </a:cubicBezTo>
                  <a:cubicBezTo>
                    <a:pt x="600075" y="967582"/>
                    <a:pt x="623888" y="908844"/>
                    <a:pt x="685800" y="847725"/>
                  </a:cubicBezTo>
                  <a:cubicBezTo>
                    <a:pt x="747712" y="786606"/>
                    <a:pt x="817563" y="642938"/>
                    <a:pt x="904875" y="609600"/>
                  </a:cubicBezTo>
                  <a:cubicBezTo>
                    <a:pt x="992188" y="576263"/>
                    <a:pt x="1113631" y="684213"/>
                    <a:pt x="1209675" y="647700"/>
                  </a:cubicBezTo>
                  <a:cubicBezTo>
                    <a:pt x="1305719" y="611188"/>
                    <a:pt x="1396206" y="461962"/>
                    <a:pt x="1481137" y="390525"/>
                  </a:cubicBezTo>
                  <a:cubicBezTo>
                    <a:pt x="1566068" y="319088"/>
                    <a:pt x="1635124" y="244475"/>
                    <a:pt x="1719262" y="219075"/>
                  </a:cubicBezTo>
                  <a:cubicBezTo>
                    <a:pt x="1803400" y="193675"/>
                    <a:pt x="1905794" y="274637"/>
                    <a:pt x="1985963" y="238125"/>
                  </a:cubicBezTo>
                  <a:cubicBezTo>
                    <a:pt x="2066132" y="201613"/>
                    <a:pt x="2118518" y="109537"/>
                    <a:pt x="2200275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32313" y="2858263"/>
                  <a:ext cx="2071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313" y="2858263"/>
                  <a:ext cx="20710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6471" r="-23529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105678" y="3652519"/>
                  <a:ext cx="2279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5678" y="3652519"/>
                  <a:ext cx="22794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7027" r="-2162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35046" y="3477955"/>
                <a:ext cx="5979191" cy="671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Observed quantized magnetoresistance oscillations for </a:t>
                </a:r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&lt;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046" y="3477955"/>
                <a:ext cx="5979191" cy="671081"/>
              </a:xfrm>
              <a:prstGeom prst="rect">
                <a:avLst/>
              </a:prstGeom>
              <a:blipFill>
                <a:blip r:embed="rId5"/>
                <a:stretch>
                  <a:fillRect l="-917" t="-5455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008406" y="4980074"/>
            <a:ext cx="908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This is due to phase coherence in normal metals over microscopic scales, </a:t>
            </a:r>
            <a:r>
              <a:rPr lang="en-US" u="sng" dirty="0" smtClean="0"/>
              <a:t>not</a:t>
            </a:r>
            <a:r>
              <a:rPr lang="en-US" dirty="0" smtClean="0"/>
              <a:t> superconductivity </a:t>
            </a:r>
            <a:endParaRPr lang="en-US" dirty="0"/>
          </a:p>
        </p:txBody>
      </p:sp>
      <p:sp>
        <p:nvSpPr>
          <p:cNvPr id="12" name="Donut 11"/>
          <p:cNvSpPr/>
          <p:nvPr/>
        </p:nvSpPr>
        <p:spPr>
          <a:xfrm>
            <a:off x="7932511" y="1933847"/>
            <a:ext cx="1314969" cy="1255228"/>
          </a:xfrm>
          <a:prstGeom prst="donut">
            <a:avLst>
              <a:gd name="adj" fmla="val 12202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49266" y="2177531"/>
                <a:ext cx="16696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266" y="2177531"/>
                <a:ext cx="166969" cy="276999"/>
              </a:xfrm>
              <a:prstGeom prst="rect">
                <a:avLst/>
              </a:prstGeom>
              <a:blipFill>
                <a:blip r:embed="rId6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8557807" y="2132223"/>
            <a:ext cx="447276" cy="41054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025383" y="4318885"/>
                <a:ext cx="39176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phase coherence length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(&lt;1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383" y="4318885"/>
                <a:ext cx="3917676" cy="369332"/>
              </a:xfrm>
              <a:prstGeom prst="rect">
                <a:avLst/>
              </a:prstGeom>
              <a:blipFill>
                <a:blip r:embed="rId7"/>
                <a:stretch>
                  <a:fillRect l="-124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6504524" y="4163831"/>
            <a:ext cx="440723" cy="3397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08406" y="5349406"/>
            <a:ext cx="3664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Important result in nanoscale physics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20708" y="590253"/>
            <a:ext cx="3452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  <a:buAutoNum type="arabicParenBoth"/>
            </a:pPr>
            <a:r>
              <a:rPr lang="en-US" dirty="0"/>
              <a:t>showed reality of the “</a:t>
            </a:r>
            <a:r>
              <a:rPr lang="en-US" dirty="0" err="1"/>
              <a:t>fluxoid</a:t>
            </a:r>
            <a:r>
              <a:rPr lang="en-US" dirty="0"/>
              <a:t>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20708" y="1077384"/>
                <a:ext cx="6548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(2)  demonstrated </a:t>
                </a:r>
                <a:r>
                  <a:rPr lang="en-US" dirty="0"/>
                  <a:t>use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𝐺𝐿</m:t>
                    </m:r>
                  </m:oMath>
                </a14:m>
                <a:r>
                  <a:rPr lang="en-US" dirty="0"/>
                  <a:t> free </a:t>
                </a:r>
                <a:r>
                  <a:rPr lang="en-US" dirty="0" smtClean="0"/>
                  <a:t>energy to understand experiments</a:t>
                </a:r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08" y="1077384"/>
                <a:ext cx="6548524" cy="369332"/>
              </a:xfrm>
              <a:prstGeom prst="rect">
                <a:avLst/>
              </a:prstGeom>
              <a:blipFill>
                <a:blip r:embed="rId8"/>
                <a:stretch>
                  <a:fillRect l="-745" t="-10000" r="-18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26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 animBg="1"/>
      <p:bldP spid="13" grpId="0"/>
      <p:bldP spid="16" grpId="0"/>
      <p:bldP spid="20" grpId="0"/>
      <p:bldP spid="21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5308" y="174097"/>
                <a:ext cx="5516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(4) London rotation – spinning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dirty="0" smtClean="0"/>
                  <a:t> ring (thin)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8" y="174097"/>
                <a:ext cx="5516745" cy="369332"/>
              </a:xfrm>
              <a:prstGeom prst="rect">
                <a:avLst/>
              </a:prstGeom>
              <a:blipFill>
                <a:blip r:embed="rId2"/>
                <a:stretch>
                  <a:fillRect l="-88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25308" y="949849"/>
            <a:ext cx="1882791" cy="1413464"/>
            <a:chOff x="893069" y="5116799"/>
            <a:chExt cx="2017918" cy="1413464"/>
          </a:xfrm>
        </p:grpSpPr>
        <p:sp>
          <p:nvSpPr>
            <p:cNvPr id="4" name="Donut 3"/>
            <p:cNvSpPr/>
            <p:nvPr/>
          </p:nvSpPr>
          <p:spPr>
            <a:xfrm>
              <a:off x="1409700" y="5166786"/>
              <a:ext cx="1501287" cy="1363477"/>
            </a:xfrm>
            <a:prstGeom prst="donut">
              <a:avLst>
                <a:gd name="adj" fmla="val 13032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2160343" y="5474720"/>
              <a:ext cx="554282" cy="37380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c 20"/>
            <p:cNvSpPr/>
            <p:nvPr/>
          </p:nvSpPr>
          <p:spPr>
            <a:xfrm rot="17225402">
              <a:off x="1322218" y="5098204"/>
              <a:ext cx="715842" cy="753032"/>
            </a:xfrm>
            <a:custGeom>
              <a:avLst/>
              <a:gdLst>
                <a:gd name="connsiteX0" fmla="*/ 872351 w 1744702"/>
                <a:gd name="connsiteY0" fmla="*/ 0 h 1506063"/>
                <a:gd name="connsiteX1" fmla="*/ 1588193 w 1744702"/>
                <a:gd name="connsiteY1" fmla="*/ 322661 h 1506063"/>
                <a:gd name="connsiteX2" fmla="*/ 872351 w 1744702"/>
                <a:gd name="connsiteY2" fmla="*/ 753032 h 1506063"/>
                <a:gd name="connsiteX3" fmla="*/ 872351 w 1744702"/>
                <a:gd name="connsiteY3" fmla="*/ 0 h 1506063"/>
                <a:gd name="connsiteX0" fmla="*/ 872351 w 1744702"/>
                <a:gd name="connsiteY0" fmla="*/ 0 h 1506063"/>
                <a:gd name="connsiteX1" fmla="*/ 1588193 w 1744702"/>
                <a:gd name="connsiteY1" fmla="*/ 322661 h 1506063"/>
                <a:gd name="connsiteX0" fmla="*/ 0 w 715842"/>
                <a:gd name="connsiteY0" fmla="*/ 0 h 753032"/>
                <a:gd name="connsiteX1" fmla="*/ 715842 w 715842"/>
                <a:gd name="connsiteY1" fmla="*/ 322661 h 753032"/>
                <a:gd name="connsiteX2" fmla="*/ 0 w 715842"/>
                <a:gd name="connsiteY2" fmla="*/ 753032 h 753032"/>
                <a:gd name="connsiteX3" fmla="*/ 0 w 715842"/>
                <a:gd name="connsiteY3" fmla="*/ 0 h 753032"/>
                <a:gd name="connsiteX0" fmla="*/ 13996 w 715842"/>
                <a:gd name="connsiteY0" fmla="*/ 45522 h 753032"/>
                <a:gd name="connsiteX1" fmla="*/ 715842 w 715842"/>
                <a:gd name="connsiteY1" fmla="*/ 322661 h 753032"/>
                <a:gd name="connsiteX0" fmla="*/ 0 w 715842"/>
                <a:gd name="connsiteY0" fmla="*/ 0 h 753032"/>
                <a:gd name="connsiteX1" fmla="*/ 715842 w 715842"/>
                <a:gd name="connsiteY1" fmla="*/ 322661 h 753032"/>
                <a:gd name="connsiteX2" fmla="*/ 0 w 715842"/>
                <a:gd name="connsiteY2" fmla="*/ 753032 h 753032"/>
                <a:gd name="connsiteX3" fmla="*/ 0 w 715842"/>
                <a:gd name="connsiteY3" fmla="*/ 0 h 753032"/>
                <a:gd name="connsiteX0" fmla="*/ 91723 w 715842"/>
                <a:gd name="connsiteY0" fmla="*/ 71451 h 753032"/>
                <a:gd name="connsiteX1" fmla="*/ 715842 w 715842"/>
                <a:gd name="connsiteY1" fmla="*/ 322661 h 75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5842" h="753032" stroke="0" extrusionOk="0">
                  <a:moveTo>
                    <a:pt x="0" y="0"/>
                  </a:moveTo>
                  <a:cubicBezTo>
                    <a:pt x="285391" y="0"/>
                    <a:pt x="552736" y="120504"/>
                    <a:pt x="715842" y="322661"/>
                  </a:cubicBezTo>
                  <a:lnTo>
                    <a:pt x="0" y="753032"/>
                  </a:lnTo>
                  <a:lnTo>
                    <a:pt x="0" y="0"/>
                  </a:lnTo>
                  <a:close/>
                </a:path>
                <a:path w="715842" h="753032" fill="none">
                  <a:moveTo>
                    <a:pt x="91723" y="71451"/>
                  </a:moveTo>
                  <a:cubicBezTo>
                    <a:pt x="377114" y="71451"/>
                    <a:pt x="552736" y="120504"/>
                    <a:pt x="715842" y="322661"/>
                  </a:cubicBezTo>
                </a:path>
              </a:pathLst>
            </a:custGeom>
            <a:ln w="317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93069" y="5930904"/>
                  <a:ext cx="2246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069" y="5930904"/>
                  <a:ext cx="224677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6216" r="-13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2762215" y="821588"/>
            <a:ext cx="149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rest frame,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99049" y="674888"/>
                <a:ext cx="129817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049" y="674888"/>
                <a:ext cx="1298176" cy="7265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12627" y="1350970"/>
                <a:ext cx="2639889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−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627" y="1350970"/>
                <a:ext cx="2639889" cy="7265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3283681" y="1578861"/>
            <a:ext cx="193136" cy="32751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76817" y="1274972"/>
                <a:ext cx="1813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817" y="1274972"/>
                <a:ext cx="181396" cy="276999"/>
              </a:xfrm>
              <a:prstGeom prst="rect">
                <a:avLst/>
              </a:prstGeom>
              <a:blipFill>
                <a:blip r:embed="rId10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01792" y="2092379"/>
                <a:ext cx="1932388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  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792" y="2092379"/>
                <a:ext cx="1932388" cy="4743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40098" y="2046341"/>
                <a:ext cx="183928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098" y="2046341"/>
                <a:ext cx="1839286" cy="5203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22977" y="2048136"/>
                <a:ext cx="139576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 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977" y="2048136"/>
                <a:ext cx="1395767" cy="5186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9164287" y="1444505"/>
            <a:ext cx="2838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 magnetic flux generated due to rotation: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1829" y="2638124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Rotation: 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41050" y="3178444"/>
            <a:ext cx="1745474" cy="1336853"/>
            <a:chOff x="885806" y="1072193"/>
            <a:chExt cx="1745474" cy="1336853"/>
          </a:xfrm>
        </p:grpSpPr>
        <p:sp>
          <p:nvSpPr>
            <p:cNvPr id="19" name="Oval 3"/>
            <p:cNvSpPr/>
            <p:nvPr/>
          </p:nvSpPr>
          <p:spPr>
            <a:xfrm>
              <a:off x="885806" y="1082899"/>
              <a:ext cx="1530004" cy="1326147"/>
            </a:xfrm>
            <a:custGeom>
              <a:avLst/>
              <a:gdLst>
                <a:gd name="connsiteX0" fmla="*/ 0 w 1543050"/>
                <a:gd name="connsiteY0" fmla="*/ 828675 h 1657350"/>
                <a:gd name="connsiteX1" fmla="*/ 771525 w 1543050"/>
                <a:gd name="connsiteY1" fmla="*/ 0 h 1657350"/>
                <a:gd name="connsiteX2" fmla="*/ 1543050 w 1543050"/>
                <a:gd name="connsiteY2" fmla="*/ 828675 h 1657350"/>
                <a:gd name="connsiteX3" fmla="*/ 771525 w 1543050"/>
                <a:gd name="connsiteY3" fmla="*/ 1657350 h 1657350"/>
                <a:gd name="connsiteX4" fmla="*/ 0 w 1543050"/>
                <a:gd name="connsiteY4" fmla="*/ 828675 h 1657350"/>
                <a:gd name="connsiteX0" fmla="*/ 0 w 1628775"/>
                <a:gd name="connsiteY0" fmla="*/ 1118132 h 1670173"/>
                <a:gd name="connsiteX1" fmla="*/ 857250 w 1628775"/>
                <a:gd name="connsiteY1" fmla="*/ 3707 h 1670173"/>
                <a:gd name="connsiteX2" fmla="*/ 1628775 w 1628775"/>
                <a:gd name="connsiteY2" fmla="*/ 832382 h 1670173"/>
                <a:gd name="connsiteX3" fmla="*/ 857250 w 1628775"/>
                <a:gd name="connsiteY3" fmla="*/ 1661057 h 1670173"/>
                <a:gd name="connsiteX4" fmla="*/ 0 w 1628775"/>
                <a:gd name="connsiteY4" fmla="*/ 1118132 h 1670173"/>
                <a:gd name="connsiteX0" fmla="*/ 308 w 1629083"/>
                <a:gd name="connsiteY0" fmla="*/ 1080361 h 1628024"/>
                <a:gd name="connsiteX1" fmla="*/ 952808 w 1629083"/>
                <a:gd name="connsiteY1" fmla="*/ 4036 h 1628024"/>
                <a:gd name="connsiteX2" fmla="*/ 1629083 w 1629083"/>
                <a:gd name="connsiteY2" fmla="*/ 794611 h 1628024"/>
                <a:gd name="connsiteX3" fmla="*/ 857558 w 1629083"/>
                <a:gd name="connsiteY3" fmla="*/ 1623286 h 1628024"/>
                <a:gd name="connsiteX4" fmla="*/ 308 w 1629083"/>
                <a:gd name="connsiteY4" fmla="*/ 1080361 h 1628024"/>
                <a:gd name="connsiteX0" fmla="*/ 301 w 1533826"/>
                <a:gd name="connsiteY0" fmla="*/ 1087996 h 1640460"/>
                <a:gd name="connsiteX1" fmla="*/ 952801 w 1533826"/>
                <a:gd name="connsiteY1" fmla="*/ 11671 h 1640460"/>
                <a:gd name="connsiteX2" fmla="*/ 1533826 w 1533826"/>
                <a:gd name="connsiteY2" fmla="*/ 659371 h 1640460"/>
                <a:gd name="connsiteX3" fmla="*/ 857551 w 1533826"/>
                <a:gd name="connsiteY3" fmla="*/ 1630921 h 1640460"/>
                <a:gd name="connsiteX4" fmla="*/ 301 w 1533826"/>
                <a:gd name="connsiteY4" fmla="*/ 1087996 h 1640460"/>
                <a:gd name="connsiteX0" fmla="*/ 72 w 1533597"/>
                <a:gd name="connsiteY0" fmla="*/ 1087996 h 1325096"/>
                <a:gd name="connsiteX1" fmla="*/ 952572 w 1533597"/>
                <a:gd name="connsiteY1" fmla="*/ 11671 h 1325096"/>
                <a:gd name="connsiteX2" fmla="*/ 1533597 w 1533597"/>
                <a:gd name="connsiteY2" fmla="*/ 659371 h 1325096"/>
                <a:gd name="connsiteX3" fmla="*/ 904947 w 1533597"/>
                <a:gd name="connsiteY3" fmla="*/ 1297546 h 1325096"/>
                <a:gd name="connsiteX4" fmla="*/ 72 w 1533597"/>
                <a:gd name="connsiteY4" fmla="*/ 1087996 h 1325096"/>
                <a:gd name="connsiteX0" fmla="*/ 11560 w 1545085"/>
                <a:gd name="connsiteY0" fmla="*/ 1087996 h 1367228"/>
                <a:gd name="connsiteX1" fmla="*/ 964060 w 1545085"/>
                <a:gd name="connsiteY1" fmla="*/ 11671 h 1367228"/>
                <a:gd name="connsiteX2" fmla="*/ 1545085 w 1545085"/>
                <a:gd name="connsiteY2" fmla="*/ 659371 h 1367228"/>
                <a:gd name="connsiteX3" fmla="*/ 506860 w 1545085"/>
                <a:gd name="connsiteY3" fmla="*/ 1345171 h 1367228"/>
                <a:gd name="connsiteX4" fmla="*/ 11560 w 1545085"/>
                <a:gd name="connsiteY4" fmla="*/ 1087996 h 1367228"/>
                <a:gd name="connsiteX0" fmla="*/ 11560 w 1546265"/>
                <a:gd name="connsiteY0" fmla="*/ 1082893 h 1362125"/>
                <a:gd name="connsiteX1" fmla="*/ 964060 w 1546265"/>
                <a:gd name="connsiteY1" fmla="*/ 6568 h 1362125"/>
                <a:gd name="connsiteX2" fmla="*/ 1545085 w 1546265"/>
                <a:gd name="connsiteY2" fmla="*/ 654268 h 1362125"/>
                <a:gd name="connsiteX3" fmla="*/ 1097410 w 1546265"/>
                <a:gd name="connsiteY3" fmla="*/ 1136652 h 1362125"/>
                <a:gd name="connsiteX4" fmla="*/ 506860 w 1546265"/>
                <a:gd name="connsiteY4" fmla="*/ 1340068 h 1362125"/>
                <a:gd name="connsiteX5" fmla="*/ 11560 w 1546265"/>
                <a:gd name="connsiteY5" fmla="*/ 1082893 h 1362125"/>
                <a:gd name="connsiteX0" fmla="*/ 10042 w 1545185"/>
                <a:gd name="connsiteY0" fmla="*/ 1082893 h 1341696"/>
                <a:gd name="connsiteX1" fmla="*/ 962542 w 1545185"/>
                <a:gd name="connsiteY1" fmla="*/ 6568 h 1341696"/>
                <a:gd name="connsiteX2" fmla="*/ 1543567 w 1545185"/>
                <a:gd name="connsiteY2" fmla="*/ 654268 h 1341696"/>
                <a:gd name="connsiteX3" fmla="*/ 1181617 w 1545185"/>
                <a:gd name="connsiteY3" fmla="*/ 1165227 h 1341696"/>
                <a:gd name="connsiteX4" fmla="*/ 505342 w 1545185"/>
                <a:gd name="connsiteY4" fmla="*/ 1340068 h 1341696"/>
                <a:gd name="connsiteX5" fmla="*/ 10042 w 1545185"/>
                <a:gd name="connsiteY5" fmla="*/ 1082893 h 1341696"/>
                <a:gd name="connsiteX0" fmla="*/ 10042 w 1545185"/>
                <a:gd name="connsiteY0" fmla="*/ 1078420 h 1337223"/>
                <a:gd name="connsiteX1" fmla="*/ 410092 w 1545185"/>
                <a:gd name="connsiteY1" fmla="*/ 465429 h 1337223"/>
                <a:gd name="connsiteX2" fmla="*/ 962542 w 1545185"/>
                <a:gd name="connsiteY2" fmla="*/ 2095 h 1337223"/>
                <a:gd name="connsiteX3" fmla="*/ 1543567 w 1545185"/>
                <a:gd name="connsiteY3" fmla="*/ 649795 h 1337223"/>
                <a:gd name="connsiteX4" fmla="*/ 1181617 w 1545185"/>
                <a:gd name="connsiteY4" fmla="*/ 1160754 h 1337223"/>
                <a:gd name="connsiteX5" fmla="*/ 505342 w 1545185"/>
                <a:gd name="connsiteY5" fmla="*/ 1335595 h 1337223"/>
                <a:gd name="connsiteX6" fmla="*/ 10042 w 1545185"/>
                <a:gd name="connsiteY6" fmla="*/ 1078420 h 1337223"/>
                <a:gd name="connsiteX0" fmla="*/ 24 w 1535167"/>
                <a:gd name="connsiteY0" fmla="*/ 1076379 h 1335182"/>
                <a:gd name="connsiteX1" fmla="*/ 476274 w 1535167"/>
                <a:gd name="connsiteY1" fmla="*/ 682463 h 1335182"/>
                <a:gd name="connsiteX2" fmla="*/ 952524 w 1535167"/>
                <a:gd name="connsiteY2" fmla="*/ 54 h 1335182"/>
                <a:gd name="connsiteX3" fmla="*/ 1533549 w 1535167"/>
                <a:gd name="connsiteY3" fmla="*/ 647754 h 1335182"/>
                <a:gd name="connsiteX4" fmla="*/ 1171599 w 1535167"/>
                <a:gd name="connsiteY4" fmla="*/ 1158713 h 1335182"/>
                <a:gd name="connsiteX5" fmla="*/ 495324 w 1535167"/>
                <a:gd name="connsiteY5" fmla="*/ 1333554 h 1335182"/>
                <a:gd name="connsiteX6" fmla="*/ 24 w 1535167"/>
                <a:gd name="connsiteY6" fmla="*/ 1076379 h 1335182"/>
                <a:gd name="connsiteX0" fmla="*/ 27 w 1535170"/>
                <a:gd name="connsiteY0" fmla="*/ 1076379 h 1335182"/>
                <a:gd name="connsiteX1" fmla="*/ 476277 w 1535170"/>
                <a:gd name="connsiteY1" fmla="*/ 682463 h 1335182"/>
                <a:gd name="connsiteX2" fmla="*/ 952527 w 1535170"/>
                <a:gd name="connsiteY2" fmla="*/ 54 h 1335182"/>
                <a:gd name="connsiteX3" fmla="*/ 1533552 w 1535170"/>
                <a:gd name="connsiteY3" fmla="*/ 647754 h 1335182"/>
                <a:gd name="connsiteX4" fmla="*/ 1171602 w 1535170"/>
                <a:gd name="connsiteY4" fmla="*/ 1158713 h 1335182"/>
                <a:gd name="connsiteX5" fmla="*/ 495327 w 1535170"/>
                <a:gd name="connsiteY5" fmla="*/ 1333554 h 1335182"/>
                <a:gd name="connsiteX6" fmla="*/ 27 w 1535170"/>
                <a:gd name="connsiteY6" fmla="*/ 1076379 h 1335182"/>
                <a:gd name="connsiteX0" fmla="*/ 2233 w 1537376"/>
                <a:gd name="connsiteY0" fmla="*/ 1077136 h 1335939"/>
                <a:gd name="connsiteX1" fmla="*/ 354658 w 1537376"/>
                <a:gd name="connsiteY1" fmla="*/ 787995 h 1335939"/>
                <a:gd name="connsiteX2" fmla="*/ 954733 w 1537376"/>
                <a:gd name="connsiteY2" fmla="*/ 811 h 1335939"/>
                <a:gd name="connsiteX3" fmla="*/ 1535758 w 1537376"/>
                <a:gd name="connsiteY3" fmla="*/ 648511 h 1335939"/>
                <a:gd name="connsiteX4" fmla="*/ 1173808 w 1537376"/>
                <a:gd name="connsiteY4" fmla="*/ 1159470 h 1335939"/>
                <a:gd name="connsiteX5" fmla="*/ 497533 w 1537376"/>
                <a:gd name="connsiteY5" fmla="*/ 1334311 h 1335939"/>
                <a:gd name="connsiteX6" fmla="*/ 2233 w 1537376"/>
                <a:gd name="connsiteY6" fmla="*/ 1077136 h 1335939"/>
                <a:gd name="connsiteX0" fmla="*/ 3508 w 1538651"/>
                <a:gd name="connsiteY0" fmla="*/ 1077136 h 1335054"/>
                <a:gd name="connsiteX1" fmla="*/ 355933 w 1538651"/>
                <a:gd name="connsiteY1" fmla="*/ 787995 h 1335054"/>
                <a:gd name="connsiteX2" fmla="*/ 956008 w 1538651"/>
                <a:gd name="connsiteY2" fmla="*/ 811 h 1335054"/>
                <a:gd name="connsiteX3" fmla="*/ 1537033 w 1538651"/>
                <a:gd name="connsiteY3" fmla="*/ 648511 h 1335054"/>
                <a:gd name="connsiteX4" fmla="*/ 1175083 w 1538651"/>
                <a:gd name="connsiteY4" fmla="*/ 1159470 h 1335054"/>
                <a:gd name="connsiteX5" fmla="*/ 498808 w 1538651"/>
                <a:gd name="connsiteY5" fmla="*/ 1334311 h 1335054"/>
                <a:gd name="connsiteX6" fmla="*/ 194008 w 1538651"/>
                <a:gd name="connsiteY6" fmla="*/ 1216620 h 1335054"/>
                <a:gd name="connsiteX7" fmla="*/ 3508 w 1538651"/>
                <a:gd name="connsiteY7" fmla="*/ 1077136 h 1335054"/>
                <a:gd name="connsiteX0" fmla="*/ 4785 w 1539928"/>
                <a:gd name="connsiteY0" fmla="*/ 1077136 h 1379424"/>
                <a:gd name="connsiteX1" fmla="*/ 357210 w 1539928"/>
                <a:gd name="connsiteY1" fmla="*/ 787995 h 1379424"/>
                <a:gd name="connsiteX2" fmla="*/ 957285 w 1539928"/>
                <a:gd name="connsiteY2" fmla="*/ 811 h 1379424"/>
                <a:gd name="connsiteX3" fmla="*/ 1538310 w 1539928"/>
                <a:gd name="connsiteY3" fmla="*/ 648511 h 1379424"/>
                <a:gd name="connsiteX4" fmla="*/ 1176360 w 1539928"/>
                <a:gd name="connsiteY4" fmla="*/ 1159470 h 1379424"/>
                <a:gd name="connsiteX5" fmla="*/ 500085 w 1539928"/>
                <a:gd name="connsiteY5" fmla="*/ 1334311 h 1379424"/>
                <a:gd name="connsiteX6" fmla="*/ 176235 w 1539928"/>
                <a:gd name="connsiteY6" fmla="*/ 1359495 h 1379424"/>
                <a:gd name="connsiteX7" fmla="*/ 4785 w 1539928"/>
                <a:gd name="connsiteY7" fmla="*/ 1077136 h 1379424"/>
                <a:gd name="connsiteX0" fmla="*/ 4785 w 1539139"/>
                <a:gd name="connsiteY0" fmla="*/ 1077136 h 1380143"/>
                <a:gd name="connsiteX1" fmla="*/ 357210 w 1539139"/>
                <a:gd name="connsiteY1" fmla="*/ 787995 h 1380143"/>
                <a:gd name="connsiteX2" fmla="*/ 957285 w 1539139"/>
                <a:gd name="connsiteY2" fmla="*/ 811 h 1380143"/>
                <a:gd name="connsiteX3" fmla="*/ 1538310 w 1539139"/>
                <a:gd name="connsiteY3" fmla="*/ 648511 h 1380143"/>
                <a:gd name="connsiteX4" fmla="*/ 957285 w 1539139"/>
                <a:gd name="connsiteY4" fmla="*/ 1140420 h 1380143"/>
                <a:gd name="connsiteX5" fmla="*/ 500085 w 1539139"/>
                <a:gd name="connsiteY5" fmla="*/ 1334311 h 1380143"/>
                <a:gd name="connsiteX6" fmla="*/ 176235 w 1539139"/>
                <a:gd name="connsiteY6" fmla="*/ 1359495 h 1380143"/>
                <a:gd name="connsiteX7" fmla="*/ 4785 w 1539139"/>
                <a:gd name="connsiteY7" fmla="*/ 1077136 h 1380143"/>
                <a:gd name="connsiteX0" fmla="*/ 4785 w 1539333"/>
                <a:gd name="connsiteY0" fmla="*/ 1077136 h 1380143"/>
                <a:gd name="connsiteX1" fmla="*/ 357210 w 1539333"/>
                <a:gd name="connsiteY1" fmla="*/ 787995 h 1380143"/>
                <a:gd name="connsiteX2" fmla="*/ 957285 w 1539333"/>
                <a:gd name="connsiteY2" fmla="*/ 811 h 1380143"/>
                <a:gd name="connsiteX3" fmla="*/ 1538310 w 1539333"/>
                <a:gd name="connsiteY3" fmla="*/ 648511 h 1380143"/>
                <a:gd name="connsiteX4" fmla="*/ 957285 w 1539333"/>
                <a:gd name="connsiteY4" fmla="*/ 1140420 h 1380143"/>
                <a:gd name="connsiteX5" fmla="*/ 500085 w 1539333"/>
                <a:gd name="connsiteY5" fmla="*/ 1334311 h 1380143"/>
                <a:gd name="connsiteX6" fmla="*/ 176235 w 1539333"/>
                <a:gd name="connsiteY6" fmla="*/ 1359495 h 1380143"/>
                <a:gd name="connsiteX7" fmla="*/ 4785 w 1539333"/>
                <a:gd name="connsiteY7" fmla="*/ 1077136 h 1380143"/>
                <a:gd name="connsiteX0" fmla="*/ 4785 w 1557615"/>
                <a:gd name="connsiteY0" fmla="*/ 1077096 h 1380103"/>
                <a:gd name="connsiteX1" fmla="*/ 357210 w 1557615"/>
                <a:gd name="connsiteY1" fmla="*/ 787955 h 1380103"/>
                <a:gd name="connsiteX2" fmla="*/ 957285 w 1557615"/>
                <a:gd name="connsiteY2" fmla="*/ 771 h 1380103"/>
                <a:gd name="connsiteX3" fmla="*/ 1538310 w 1557615"/>
                <a:gd name="connsiteY3" fmla="*/ 648471 h 1380103"/>
                <a:gd name="connsiteX4" fmla="*/ 1376387 w 1557615"/>
                <a:gd name="connsiteY4" fmla="*/ 968930 h 1380103"/>
                <a:gd name="connsiteX5" fmla="*/ 957285 w 1557615"/>
                <a:gd name="connsiteY5" fmla="*/ 1140380 h 1380103"/>
                <a:gd name="connsiteX6" fmla="*/ 500085 w 1557615"/>
                <a:gd name="connsiteY6" fmla="*/ 1334271 h 1380103"/>
                <a:gd name="connsiteX7" fmla="*/ 176235 w 1557615"/>
                <a:gd name="connsiteY7" fmla="*/ 1359455 h 1380103"/>
                <a:gd name="connsiteX8" fmla="*/ 4785 w 1557615"/>
                <a:gd name="connsiteY8" fmla="*/ 1077096 h 1380103"/>
                <a:gd name="connsiteX0" fmla="*/ 4785 w 1553269"/>
                <a:gd name="connsiteY0" fmla="*/ 1077096 h 1380103"/>
                <a:gd name="connsiteX1" fmla="*/ 357210 w 1553269"/>
                <a:gd name="connsiteY1" fmla="*/ 787955 h 1380103"/>
                <a:gd name="connsiteX2" fmla="*/ 957285 w 1553269"/>
                <a:gd name="connsiteY2" fmla="*/ 771 h 1380103"/>
                <a:gd name="connsiteX3" fmla="*/ 1538310 w 1553269"/>
                <a:gd name="connsiteY3" fmla="*/ 648471 h 1380103"/>
                <a:gd name="connsiteX4" fmla="*/ 1319237 w 1553269"/>
                <a:gd name="connsiteY4" fmla="*/ 1111805 h 1380103"/>
                <a:gd name="connsiteX5" fmla="*/ 957285 w 1553269"/>
                <a:gd name="connsiteY5" fmla="*/ 1140380 h 1380103"/>
                <a:gd name="connsiteX6" fmla="*/ 500085 w 1553269"/>
                <a:gd name="connsiteY6" fmla="*/ 1334271 h 1380103"/>
                <a:gd name="connsiteX7" fmla="*/ 176235 w 1553269"/>
                <a:gd name="connsiteY7" fmla="*/ 1359455 h 1380103"/>
                <a:gd name="connsiteX8" fmla="*/ 4785 w 1553269"/>
                <a:gd name="connsiteY8" fmla="*/ 1077096 h 1380103"/>
                <a:gd name="connsiteX0" fmla="*/ 4785 w 1553269"/>
                <a:gd name="connsiteY0" fmla="*/ 1077096 h 1378365"/>
                <a:gd name="connsiteX1" fmla="*/ 357210 w 1553269"/>
                <a:gd name="connsiteY1" fmla="*/ 787955 h 1378365"/>
                <a:gd name="connsiteX2" fmla="*/ 957285 w 1553269"/>
                <a:gd name="connsiteY2" fmla="*/ 771 h 1378365"/>
                <a:gd name="connsiteX3" fmla="*/ 1538310 w 1553269"/>
                <a:gd name="connsiteY3" fmla="*/ 648471 h 1378365"/>
                <a:gd name="connsiteX4" fmla="*/ 1319237 w 1553269"/>
                <a:gd name="connsiteY4" fmla="*/ 1111805 h 1378365"/>
                <a:gd name="connsiteX5" fmla="*/ 947760 w 1553269"/>
                <a:gd name="connsiteY5" fmla="*/ 1188005 h 1378365"/>
                <a:gd name="connsiteX6" fmla="*/ 500085 w 1553269"/>
                <a:gd name="connsiteY6" fmla="*/ 1334271 h 1378365"/>
                <a:gd name="connsiteX7" fmla="*/ 176235 w 1553269"/>
                <a:gd name="connsiteY7" fmla="*/ 1359455 h 1378365"/>
                <a:gd name="connsiteX8" fmla="*/ 4785 w 1553269"/>
                <a:gd name="connsiteY8" fmla="*/ 1077096 h 1378365"/>
                <a:gd name="connsiteX0" fmla="*/ 4785 w 1553269"/>
                <a:gd name="connsiteY0" fmla="*/ 1077096 h 1378365"/>
                <a:gd name="connsiteX1" fmla="*/ 357210 w 1553269"/>
                <a:gd name="connsiteY1" fmla="*/ 787955 h 1378365"/>
                <a:gd name="connsiteX2" fmla="*/ 957285 w 1553269"/>
                <a:gd name="connsiteY2" fmla="*/ 771 h 1378365"/>
                <a:gd name="connsiteX3" fmla="*/ 1538310 w 1553269"/>
                <a:gd name="connsiteY3" fmla="*/ 648471 h 1378365"/>
                <a:gd name="connsiteX4" fmla="*/ 1319237 w 1553269"/>
                <a:gd name="connsiteY4" fmla="*/ 1111805 h 1378365"/>
                <a:gd name="connsiteX5" fmla="*/ 947760 w 1553269"/>
                <a:gd name="connsiteY5" fmla="*/ 1188005 h 1378365"/>
                <a:gd name="connsiteX6" fmla="*/ 500085 w 1553269"/>
                <a:gd name="connsiteY6" fmla="*/ 1334271 h 1378365"/>
                <a:gd name="connsiteX7" fmla="*/ 176235 w 1553269"/>
                <a:gd name="connsiteY7" fmla="*/ 1359455 h 1378365"/>
                <a:gd name="connsiteX8" fmla="*/ 4785 w 1553269"/>
                <a:gd name="connsiteY8" fmla="*/ 1077096 h 1378365"/>
                <a:gd name="connsiteX0" fmla="*/ 4785 w 1550486"/>
                <a:gd name="connsiteY0" fmla="*/ 1077096 h 1378365"/>
                <a:gd name="connsiteX1" fmla="*/ 357210 w 1550486"/>
                <a:gd name="connsiteY1" fmla="*/ 787955 h 1378365"/>
                <a:gd name="connsiteX2" fmla="*/ 957285 w 1550486"/>
                <a:gd name="connsiteY2" fmla="*/ 771 h 1378365"/>
                <a:gd name="connsiteX3" fmla="*/ 1538310 w 1550486"/>
                <a:gd name="connsiteY3" fmla="*/ 648471 h 1378365"/>
                <a:gd name="connsiteX4" fmla="*/ 1262087 w 1550486"/>
                <a:gd name="connsiteY4" fmla="*/ 1168955 h 1378365"/>
                <a:gd name="connsiteX5" fmla="*/ 947760 w 1550486"/>
                <a:gd name="connsiteY5" fmla="*/ 1188005 h 1378365"/>
                <a:gd name="connsiteX6" fmla="*/ 500085 w 1550486"/>
                <a:gd name="connsiteY6" fmla="*/ 1334271 h 1378365"/>
                <a:gd name="connsiteX7" fmla="*/ 176235 w 1550486"/>
                <a:gd name="connsiteY7" fmla="*/ 1359455 h 1378365"/>
                <a:gd name="connsiteX8" fmla="*/ 4785 w 1550486"/>
                <a:gd name="connsiteY8" fmla="*/ 1077096 h 1378365"/>
                <a:gd name="connsiteX0" fmla="*/ 4785 w 1478291"/>
                <a:gd name="connsiteY0" fmla="*/ 1076535 h 1377804"/>
                <a:gd name="connsiteX1" fmla="*/ 357210 w 1478291"/>
                <a:gd name="connsiteY1" fmla="*/ 787394 h 1377804"/>
                <a:gd name="connsiteX2" fmla="*/ 957285 w 1478291"/>
                <a:gd name="connsiteY2" fmla="*/ 210 h 1377804"/>
                <a:gd name="connsiteX3" fmla="*/ 1462110 w 1478291"/>
                <a:gd name="connsiteY3" fmla="*/ 866985 h 1377804"/>
                <a:gd name="connsiteX4" fmla="*/ 1262087 w 1478291"/>
                <a:gd name="connsiteY4" fmla="*/ 1168394 h 1377804"/>
                <a:gd name="connsiteX5" fmla="*/ 947760 w 1478291"/>
                <a:gd name="connsiteY5" fmla="*/ 1187444 h 1377804"/>
                <a:gd name="connsiteX6" fmla="*/ 500085 w 1478291"/>
                <a:gd name="connsiteY6" fmla="*/ 1333710 h 1377804"/>
                <a:gd name="connsiteX7" fmla="*/ 176235 w 1478291"/>
                <a:gd name="connsiteY7" fmla="*/ 1358894 h 1377804"/>
                <a:gd name="connsiteX8" fmla="*/ 4785 w 1478291"/>
                <a:gd name="connsiteY8" fmla="*/ 1076535 h 1377804"/>
                <a:gd name="connsiteX0" fmla="*/ 4785 w 1464752"/>
                <a:gd name="connsiteY0" fmla="*/ 1078594 h 1379863"/>
                <a:gd name="connsiteX1" fmla="*/ 357210 w 1464752"/>
                <a:gd name="connsiteY1" fmla="*/ 789453 h 1379863"/>
                <a:gd name="connsiteX2" fmla="*/ 957285 w 1464752"/>
                <a:gd name="connsiteY2" fmla="*/ 2269 h 1379863"/>
                <a:gd name="connsiteX3" fmla="*/ 1347813 w 1464752"/>
                <a:gd name="connsiteY3" fmla="*/ 560852 h 1379863"/>
                <a:gd name="connsiteX4" fmla="*/ 1462110 w 1464752"/>
                <a:gd name="connsiteY4" fmla="*/ 869044 h 1379863"/>
                <a:gd name="connsiteX5" fmla="*/ 1262087 w 1464752"/>
                <a:gd name="connsiteY5" fmla="*/ 1170453 h 1379863"/>
                <a:gd name="connsiteX6" fmla="*/ 947760 w 1464752"/>
                <a:gd name="connsiteY6" fmla="*/ 1189503 h 1379863"/>
                <a:gd name="connsiteX7" fmla="*/ 500085 w 1464752"/>
                <a:gd name="connsiteY7" fmla="*/ 1335769 h 1379863"/>
                <a:gd name="connsiteX8" fmla="*/ 176235 w 1464752"/>
                <a:gd name="connsiteY8" fmla="*/ 1360953 h 1379863"/>
                <a:gd name="connsiteX9" fmla="*/ 4785 w 1464752"/>
                <a:gd name="connsiteY9" fmla="*/ 1078594 h 1379863"/>
                <a:gd name="connsiteX0" fmla="*/ 4785 w 1547845"/>
                <a:gd name="connsiteY0" fmla="*/ 1079065 h 1380334"/>
                <a:gd name="connsiteX1" fmla="*/ 357210 w 1547845"/>
                <a:gd name="connsiteY1" fmla="*/ 789924 h 1380334"/>
                <a:gd name="connsiteX2" fmla="*/ 957285 w 1547845"/>
                <a:gd name="connsiteY2" fmla="*/ 2740 h 1380334"/>
                <a:gd name="connsiteX3" fmla="*/ 1519263 w 1547845"/>
                <a:gd name="connsiteY3" fmla="*/ 542273 h 1380334"/>
                <a:gd name="connsiteX4" fmla="*/ 1462110 w 1547845"/>
                <a:gd name="connsiteY4" fmla="*/ 869515 h 1380334"/>
                <a:gd name="connsiteX5" fmla="*/ 1262087 w 1547845"/>
                <a:gd name="connsiteY5" fmla="*/ 1170924 h 1380334"/>
                <a:gd name="connsiteX6" fmla="*/ 947760 w 1547845"/>
                <a:gd name="connsiteY6" fmla="*/ 1189974 h 1380334"/>
                <a:gd name="connsiteX7" fmla="*/ 500085 w 1547845"/>
                <a:gd name="connsiteY7" fmla="*/ 1336240 h 1380334"/>
                <a:gd name="connsiteX8" fmla="*/ 176235 w 1547845"/>
                <a:gd name="connsiteY8" fmla="*/ 1361424 h 1380334"/>
                <a:gd name="connsiteX9" fmla="*/ 4785 w 1547845"/>
                <a:gd name="connsiteY9" fmla="*/ 1079065 h 1380334"/>
                <a:gd name="connsiteX0" fmla="*/ 4785 w 1519263"/>
                <a:gd name="connsiteY0" fmla="*/ 1079065 h 1380334"/>
                <a:gd name="connsiteX1" fmla="*/ 357210 w 1519263"/>
                <a:gd name="connsiteY1" fmla="*/ 789924 h 1380334"/>
                <a:gd name="connsiteX2" fmla="*/ 957285 w 1519263"/>
                <a:gd name="connsiteY2" fmla="*/ 2740 h 1380334"/>
                <a:gd name="connsiteX3" fmla="*/ 1519263 w 1519263"/>
                <a:gd name="connsiteY3" fmla="*/ 542273 h 1380334"/>
                <a:gd name="connsiteX4" fmla="*/ 1462110 w 1519263"/>
                <a:gd name="connsiteY4" fmla="*/ 869515 h 1380334"/>
                <a:gd name="connsiteX5" fmla="*/ 1262087 w 1519263"/>
                <a:gd name="connsiteY5" fmla="*/ 1170924 h 1380334"/>
                <a:gd name="connsiteX6" fmla="*/ 947760 w 1519263"/>
                <a:gd name="connsiteY6" fmla="*/ 1189974 h 1380334"/>
                <a:gd name="connsiteX7" fmla="*/ 500085 w 1519263"/>
                <a:gd name="connsiteY7" fmla="*/ 1336240 h 1380334"/>
                <a:gd name="connsiteX8" fmla="*/ 176235 w 1519263"/>
                <a:gd name="connsiteY8" fmla="*/ 1361424 h 1380334"/>
                <a:gd name="connsiteX9" fmla="*/ 4785 w 1519263"/>
                <a:gd name="connsiteY9" fmla="*/ 1079065 h 1380334"/>
                <a:gd name="connsiteX0" fmla="*/ 4785 w 1524760"/>
                <a:gd name="connsiteY0" fmla="*/ 1079179 h 1380448"/>
                <a:gd name="connsiteX1" fmla="*/ 357210 w 1524760"/>
                <a:gd name="connsiteY1" fmla="*/ 790038 h 1380448"/>
                <a:gd name="connsiteX2" fmla="*/ 957285 w 1524760"/>
                <a:gd name="connsiteY2" fmla="*/ 2854 h 1380448"/>
                <a:gd name="connsiteX3" fmla="*/ 1519263 w 1524760"/>
                <a:gd name="connsiteY3" fmla="*/ 542387 h 1380448"/>
                <a:gd name="connsiteX4" fmla="*/ 1462110 w 1524760"/>
                <a:gd name="connsiteY4" fmla="*/ 869629 h 1380448"/>
                <a:gd name="connsiteX5" fmla="*/ 1262087 w 1524760"/>
                <a:gd name="connsiteY5" fmla="*/ 1171038 h 1380448"/>
                <a:gd name="connsiteX6" fmla="*/ 947760 w 1524760"/>
                <a:gd name="connsiteY6" fmla="*/ 1190088 h 1380448"/>
                <a:gd name="connsiteX7" fmla="*/ 500085 w 1524760"/>
                <a:gd name="connsiteY7" fmla="*/ 1336354 h 1380448"/>
                <a:gd name="connsiteX8" fmla="*/ 176235 w 1524760"/>
                <a:gd name="connsiteY8" fmla="*/ 1361538 h 1380448"/>
                <a:gd name="connsiteX9" fmla="*/ 4785 w 1524760"/>
                <a:gd name="connsiteY9" fmla="*/ 1079179 h 1380448"/>
                <a:gd name="connsiteX0" fmla="*/ 4785 w 1531564"/>
                <a:gd name="connsiteY0" fmla="*/ 947026 h 1248295"/>
                <a:gd name="connsiteX1" fmla="*/ 357210 w 1531564"/>
                <a:gd name="connsiteY1" fmla="*/ 657885 h 1248295"/>
                <a:gd name="connsiteX2" fmla="*/ 1223985 w 1531564"/>
                <a:gd name="connsiteY2" fmla="*/ 4051 h 1248295"/>
                <a:gd name="connsiteX3" fmla="*/ 1519263 w 1531564"/>
                <a:gd name="connsiteY3" fmla="*/ 410234 h 1248295"/>
                <a:gd name="connsiteX4" fmla="*/ 1462110 w 1531564"/>
                <a:gd name="connsiteY4" fmla="*/ 737476 h 1248295"/>
                <a:gd name="connsiteX5" fmla="*/ 1262087 w 1531564"/>
                <a:gd name="connsiteY5" fmla="*/ 1038885 h 1248295"/>
                <a:gd name="connsiteX6" fmla="*/ 947760 w 1531564"/>
                <a:gd name="connsiteY6" fmla="*/ 1057935 h 1248295"/>
                <a:gd name="connsiteX7" fmla="*/ 500085 w 1531564"/>
                <a:gd name="connsiteY7" fmla="*/ 1204201 h 1248295"/>
                <a:gd name="connsiteX8" fmla="*/ 176235 w 1531564"/>
                <a:gd name="connsiteY8" fmla="*/ 1229385 h 1248295"/>
                <a:gd name="connsiteX9" fmla="*/ 4785 w 1531564"/>
                <a:gd name="connsiteY9" fmla="*/ 947026 h 1248295"/>
                <a:gd name="connsiteX0" fmla="*/ 4785 w 1528290"/>
                <a:gd name="connsiteY0" fmla="*/ 946985 h 1248254"/>
                <a:gd name="connsiteX1" fmla="*/ 357210 w 1528290"/>
                <a:gd name="connsiteY1" fmla="*/ 657844 h 1248254"/>
                <a:gd name="connsiteX2" fmla="*/ 852512 w 1528290"/>
                <a:gd name="connsiteY2" fmla="*/ 229219 h 1248254"/>
                <a:gd name="connsiteX3" fmla="*/ 1223985 w 1528290"/>
                <a:gd name="connsiteY3" fmla="*/ 4010 h 1248254"/>
                <a:gd name="connsiteX4" fmla="*/ 1519263 w 1528290"/>
                <a:gd name="connsiteY4" fmla="*/ 410193 h 1248254"/>
                <a:gd name="connsiteX5" fmla="*/ 1462110 w 1528290"/>
                <a:gd name="connsiteY5" fmla="*/ 737435 h 1248254"/>
                <a:gd name="connsiteX6" fmla="*/ 1262087 w 1528290"/>
                <a:gd name="connsiteY6" fmla="*/ 1038844 h 1248254"/>
                <a:gd name="connsiteX7" fmla="*/ 947760 w 1528290"/>
                <a:gd name="connsiteY7" fmla="*/ 1057894 h 1248254"/>
                <a:gd name="connsiteX8" fmla="*/ 500085 w 1528290"/>
                <a:gd name="connsiteY8" fmla="*/ 1204160 h 1248254"/>
                <a:gd name="connsiteX9" fmla="*/ 176235 w 1528290"/>
                <a:gd name="connsiteY9" fmla="*/ 1229344 h 1248254"/>
                <a:gd name="connsiteX10" fmla="*/ 4785 w 1528290"/>
                <a:gd name="connsiteY10" fmla="*/ 946985 h 1248254"/>
                <a:gd name="connsiteX0" fmla="*/ 4785 w 1528434"/>
                <a:gd name="connsiteY0" fmla="*/ 1038977 h 1340246"/>
                <a:gd name="connsiteX1" fmla="*/ 357210 w 1528434"/>
                <a:gd name="connsiteY1" fmla="*/ 749836 h 1340246"/>
                <a:gd name="connsiteX2" fmla="*/ 823937 w 1528434"/>
                <a:gd name="connsiteY2" fmla="*/ 54511 h 1340246"/>
                <a:gd name="connsiteX3" fmla="*/ 1223985 w 1528434"/>
                <a:gd name="connsiteY3" fmla="*/ 96002 h 1340246"/>
                <a:gd name="connsiteX4" fmla="*/ 1519263 w 1528434"/>
                <a:gd name="connsiteY4" fmla="*/ 502185 h 1340246"/>
                <a:gd name="connsiteX5" fmla="*/ 1462110 w 1528434"/>
                <a:gd name="connsiteY5" fmla="*/ 829427 h 1340246"/>
                <a:gd name="connsiteX6" fmla="*/ 1262087 w 1528434"/>
                <a:gd name="connsiteY6" fmla="*/ 1130836 h 1340246"/>
                <a:gd name="connsiteX7" fmla="*/ 947760 w 1528434"/>
                <a:gd name="connsiteY7" fmla="*/ 1149886 h 1340246"/>
                <a:gd name="connsiteX8" fmla="*/ 500085 w 1528434"/>
                <a:gd name="connsiteY8" fmla="*/ 1296152 h 1340246"/>
                <a:gd name="connsiteX9" fmla="*/ 176235 w 1528434"/>
                <a:gd name="connsiteY9" fmla="*/ 1321336 h 1340246"/>
                <a:gd name="connsiteX10" fmla="*/ 4785 w 1528434"/>
                <a:gd name="connsiteY10" fmla="*/ 1038977 h 1340246"/>
                <a:gd name="connsiteX0" fmla="*/ 4785 w 1537129"/>
                <a:gd name="connsiteY0" fmla="*/ 1031533 h 1332802"/>
                <a:gd name="connsiteX1" fmla="*/ 357210 w 1537129"/>
                <a:gd name="connsiteY1" fmla="*/ 742392 h 1332802"/>
                <a:gd name="connsiteX2" fmla="*/ 823937 w 1537129"/>
                <a:gd name="connsiteY2" fmla="*/ 47067 h 1332802"/>
                <a:gd name="connsiteX3" fmla="*/ 1366860 w 1537129"/>
                <a:gd name="connsiteY3" fmla="*/ 117133 h 1332802"/>
                <a:gd name="connsiteX4" fmla="*/ 1519263 w 1537129"/>
                <a:gd name="connsiteY4" fmla="*/ 494741 h 1332802"/>
                <a:gd name="connsiteX5" fmla="*/ 1462110 w 1537129"/>
                <a:gd name="connsiteY5" fmla="*/ 821983 h 1332802"/>
                <a:gd name="connsiteX6" fmla="*/ 1262087 w 1537129"/>
                <a:gd name="connsiteY6" fmla="*/ 1123392 h 1332802"/>
                <a:gd name="connsiteX7" fmla="*/ 947760 w 1537129"/>
                <a:gd name="connsiteY7" fmla="*/ 1142442 h 1332802"/>
                <a:gd name="connsiteX8" fmla="*/ 500085 w 1537129"/>
                <a:gd name="connsiteY8" fmla="*/ 1288708 h 1332802"/>
                <a:gd name="connsiteX9" fmla="*/ 176235 w 1537129"/>
                <a:gd name="connsiteY9" fmla="*/ 1313892 h 1332802"/>
                <a:gd name="connsiteX10" fmla="*/ 4785 w 1537129"/>
                <a:gd name="connsiteY10" fmla="*/ 1031533 h 1332802"/>
                <a:gd name="connsiteX0" fmla="*/ 4785 w 1537129"/>
                <a:gd name="connsiteY0" fmla="*/ 1000737 h 1302006"/>
                <a:gd name="connsiteX1" fmla="*/ 357210 w 1537129"/>
                <a:gd name="connsiteY1" fmla="*/ 711596 h 1302006"/>
                <a:gd name="connsiteX2" fmla="*/ 614387 w 1537129"/>
                <a:gd name="connsiteY2" fmla="*/ 321070 h 1302006"/>
                <a:gd name="connsiteX3" fmla="*/ 823937 w 1537129"/>
                <a:gd name="connsiteY3" fmla="*/ 16271 h 1302006"/>
                <a:gd name="connsiteX4" fmla="*/ 1366860 w 1537129"/>
                <a:gd name="connsiteY4" fmla="*/ 86337 h 1302006"/>
                <a:gd name="connsiteX5" fmla="*/ 1519263 w 1537129"/>
                <a:gd name="connsiteY5" fmla="*/ 463945 h 1302006"/>
                <a:gd name="connsiteX6" fmla="*/ 1462110 w 1537129"/>
                <a:gd name="connsiteY6" fmla="*/ 791187 h 1302006"/>
                <a:gd name="connsiteX7" fmla="*/ 1262087 w 1537129"/>
                <a:gd name="connsiteY7" fmla="*/ 1092596 h 1302006"/>
                <a:gd name="connsiteX8" fmla="*/ 947760 w 1537129"/>
                <a:gd name="connsiteY8" fmla="*/ 1111646 h 1302006"/>
                <a:gd name="connsiteX9" fmla="*/ 500085 w 1537129"/>
                <a:gd name="connsiteY9" fmla="*/ 1257912 h 1302006"/>
                <a:gd name="connsiteX10" fmla="*/ 176235 w 1537129"/>
                <a:gd name="connsiteY10" fmla="*/ 1283096 h 1302006"/>
                <a:gd name="connsiteX11" fmla="*/ 4785 w 1537129"/>
                <a:gd name="connsiteY11" fmla="*/ 1000737 h 1302006"/>
                <a:gd name="connsiteX0" fmla="*/ 4785 w 1537129"/>
                <a:gd name="connsiteY0" fmla="*/ 1000737 h 1302006"/>
                <a:gd name="connsiteX1" fmla="*/ 357210 w 1537129"/>
                <a:gd name="connsiteY1" fmla="*/ 711596 h 1302006"/>
                <a:gd name="connsiteX2" fmla="*/ 557237 w 1537129"/>
                <a:gd name="connsiteY2" fmla="*/ 206770 h 1302006"/>
                <a:gd name="connsiteX3" fmla="*/ 823937 w 1537129"/>
                <a:gd name="connsiteY3" fmla="*/ 16271 h 1302006"/>
                <a:gd name="connsiteX4" fmla="*/ 1366860 w 1537129"/>
                <a:gd name="connsiteY4" fmla="*/ 86337 h 1302006"/>
                <a:gd name="connsiteX5" fmla="*/ 1519263 w 1537129"/>
                <a:gd name="connsiteY5" fmla="*/ 463945 h 1302006"/>
                <a:gd name="connsiteX6" fmla="*/ 1462110 w 1537129"/>
                <a:gd name="connsiteY6" fmla="*/ 791187 h 1302006"/>
                <a:gd name="connsiteX7" fmla="*/ 1262087 w 1537129"/>
                <a:gd name="connsiteY7" fmla="*/ 1092596 h 1302006"/>
                <a:gd name="connsiteX8" fmla="*/ 947760 w 1537129"/>
                <a:gd name="connsiteY8" fmla="*/ 1111646 h 1302006"/>
                <a:gd name="connsiteX9" fmla="*/ 500085 w 1537129"/>
                <a:gd name="connsiteY9" fmla="*/ 1257912 h 1302006"/>
                <a:gd name="connsiteX10" fmla="*/ 176235 w 1537129"/>
                <a:gd name="connsiteY10" fmla="*/ 1283096 h 1302006"/>
                <a:gd name="connsiteX11" fmla="*/ 4785 w 1537129"/>
                <a:gd name="connsiteY11" fmla="*/ 1000737 h 1302006"/>
                <a:gd name="connsiteX0" fmla="*/ 4785 w 1534771"/>
                <a:gd name="connsiteY0" fmla="*/ 1025517 h 1326786"/>
                <a:gd name="connsiteX1" fmla="*/ 357210 w 1534771"/>
                <a:gd name="connsiteY1" fmla="*/ 736376 h 1326786"/>
                <a:gd name="connsiteX2" fmla="*/ 557237 w 1534771"/>
                <a:gd name="connsiteY2" fmla="*/ 231550 h 1326786"/>
                <a:gd name="connsiteX3" fmla="*/ 976337 w 1534771"/>
                <a:gd name="connsiteY3" fmla="*/ 12476 h 1326786"/>
                <a:gd name="connsiteX4" fmla="*/ 1366860 w 1534771"/>
                <a:gd name="connsiteY4" fmla="*/ 111117 h 1326786"/>
                <a:gd name="connsiteX5" fmla="*/ 1519263 w 1534771"/>
                <a:gd name="connsiteY5" fmla="*/ 488725 h 1326786"/>
                <a:gd name="connsiteX6" fmla="*/ 1462110 w 1534771"/>
                <a:gd name="connsiteY6" fmla="*/ 815967 h 1326786"/>
                <a:gd name="connsiteX7" fmla="*/ 1262087 w 1534771"/>
                <a:gd name="connsiteY7" fmla="*/ 1117376 h 1326786"/>
                <a:gd name="connsiteX8" fmla="*/ 947760 w 1534771"/>
                <a:gd name="connsiteY8" fmla="*/ 1136426 h 1326786"/>
                <a:gd name="connsiteX9" fmla="*/ 500085 w 1534771"/>
                <a:gd name="connsiteY9" fmla="*/ 1282692 h 1326786"/>
                <a:gd name="connsiteX10" fmla="*/ 176235 w 1534771"/>
                <a:gd name="connsiteY10" fmla="*/ 1307876 h 1326786"/>
                <a:gd name="connsiteX11" fmla="*/ 4785 w 1534771"/>
                <a:gd name="connsiteY11" fmla="*/ 1025517 h 1326786"/>
                <a:gd name="connsiteX0" fmla="*/ 4785 w 1534771"/>
                <a:gd name="connsiteY0" fmla="*/ 1025517 h 1326786"/>
                <a:gd name="connsiteX1" fmla="*/ 357210 w 1534771"/>
                <a:gd name="connsiteY1" fmla="*/ 736376 h 1326786"/>
                <a:gd name="connsiteX2" fmla="*/ 442937 w 1534771"/>
                <a:gd name="connsiteY2" fmla="*/ 507775 h 1326786"/>
                <a:gd name="connsiteX3" fmla="*/ 557237 w 1534771"/>
                <a:gd name="connsiteY3" fmla="*/ 231550 h 1326786"/>
                <a:gd name="connsiteX4" fmla="*/ 976337 w 1534771"/>
                <a:gd name="connsiteY4" fmla="*/ 12476 h 1326786"/>
                <a:gd name="connsiteX5" fmla="*/ 1366860 w 1534771"/>
                <a:gd name="connsiteY5" fmla="*/ 111117 h 1326786"/>
                <a:gd name="connsiteX6" fmla="*/ 1519263 w 1534771"/>
                <a:gd name="connsiteY6" fmla="*/ 488725 h 1326786"/>
                <a:gd name="connsiteX7" fmla="*/ 1462110 w 1534771"/>
                <a:gd name="connsiteY7" fmla="*/ 815967 h 1326786"/>
                <a:gd name="connsiteX8" fmla="*/ 1262087 w 1534771"/>
                <a:gd name="connsiteY8" fmla="*/ 1117376 h 1326786"/>
                <a:gd name="connsiteX9" fmla="*/ 947760 w 1534771"/>
                <a:gd name="connsiteY9" fmla="*/ 1136426 h 1326786"/>
                <a:gd name="connsiteX10" fmla="*/ 500085 w 1534771"/>
                <a:gd name="connsiteY10" fmla="*/ 1282692 h 1326786"/>
                <a:gd name="connsiteX11" fmla="*/ 176235 w 1534771"/>
                <a:gd name="connsiteY11" fmla="*/ 1307876 h 1326786"/>
                <a:gd name="connsiteX12" fmla="*/ 4785 w 1534771"/>
                <a:gd name="connsiteY12" fmla="*/ 1025517 h 1326786"/>
                <a:gd name="connsiteX0" fmla="*/ 4785 w 1534771"/>
                <a:gd name="connsiteY0" fmla="*/ 1025517 h 1326786"/>
                <a:gd name="connsiteX1" fmla="*/ 357210 w 1534771"/>
                <a:gd name="connsiteY1" fmla="*/ 736376 h 1326786"/>
                <a:gd name="connsiteX2" fmla="*/ 595337 w 1534771"/>
                <a:gd name="connsiteY2" fmla="*/ 583975 h 1326786"/>
                <a:gd name="connsiteX3" fmla="*/ 557237 w 1534771"/>
                <a:gd name="connsiteY3" fmla="*/ 231550 h 1326786"/>
                <a:gd name="connsiteX4" fmla="*/ 976337 w 1534771"/>
                <a:gd name="connsiteY4" fmla="*/ 12476 h 1326786"/>
                <a:gd name="connsiteX5" fmla="*/ 1366860 w 1534771"/>
                <a:gd name="connsiteY5" fmla="*/ 111117 h 1326786"/>
                <a:gd name="connsiteX6" fmla="*/ 1519263 w 1534771"/>
                <a:gd name="connsiteY6" fmla="*/ 488725 h 1326786"/>
                <a:gd name="connsiteX7" fmla="*/ 1462110 w 1534771"/>
                <a:gd name="connsiteY7" fmla="*/ 815967 h 1326786"/>
                <a:gd name="connsiteX8" fmla="*/ 1262087 w 1534771"/>
                <a:gd name="connsiteY8" fmla="*/ 1117376 h 1326786"/>
                <a:gd name="connsiteX9" fmla="*/ 947760 w 1534771"/>
                <a:gd name="connsiteY9" fmla="*/ 1136426 h 1326786"/>
                <a:gd name="connsiteX10" fmla="*/ 500085 w 1534771"/>
                <a:gd name="connsiteY10" fmla="*/ 1282692 h 1326786"/>
                <a:gd name="connsiteX11" fmla="*/ 176235 w 1534771"/>
                <a:gd name="connsiteY11" fmla="*/ 1307876 h 1326786"/>
                <a:gd name="connsiteX12" fmla="*/ 4785 w 1534771"/>
                <a:gd name="connsiteY12" fmla="*/ 1025517 h 1326786"/>
                <a:gd name="connsiteX0" fmla="*/ 4785 w 1534771"/>
                <a:gd name="connsiteY0" fmla="*/ 1025517 h 1326786"/>
                <a:gd name="connsiteX1" fmla="*/ 357210 w 1534771"/>
                <a:gd name="connsiteY1" fmla="*/ 736376 h 1326786"/>
                <a:gd name="connsiteX2" fmla="*/ 595337 w 1534771"/>
                <a:gd name="connsiteY2" fmla="*/ 583975 h 1326786"/>
                <a:gd name="connsiteX3" fmla="*/ 557237 w 1534771"/>
                <a:gd name="connsiteY3" fmla="*/ 231550 h 1326786"/>
                <a:gd name="connsiteX4" fmla="*/ 976337 w 1534771"/>
                <a:gd name="connsiteY4" fmla="*/ 12476 h 1326786"/>
                <a:gd name="connsiteX5" fmla="*/ 1366860 w 1534771"/>
                <a:gd name="connsiteY5" fmla="*/ 111117 h 1326786"/>
                <a:gd name="connsiteX6" fmla="*/ 1519263 w 1534771"/>
                <a:gd name="connsiteY6" fmla="*/ 488725 h 1326786"/>
                <a:gd name="connsiteX7" fmla="*/ 1471635 w 1534771"/>
                <a:gd name="connsiteY7" fmla="*/ 815967 h 1326786"/>
                <a:gd name="connsiteX8" fmla="*/ 1262087 w 1534771"/>
                <a:gd name="connsiteY8" fmla="*/ 1117376 h 1326786"/>
                <a:gd name="connsiteX9" fmla="*/ 947760 w 1534771"/>
                <a:gd name="connsiteY9" fmla="*/ 1136426 h 1326786"/>
                <a:gd name="connsiteX10" fmla="*/ 500085 w 1534771"/>
                <a:gd name="connsiteY10" fmla="*/ 1282692 h 1326786"/>
                <a:gd name="connsiteX11" fmla="*/ 176235 w 1534771"/>
                <a:gd name="connsiteY11" fmla="*/ 1307876 h 1326786"/>
                <a:gd name="connsiteX12" fmla="*/ 4785 w 1534771"/>
                <a:gd name="connsiteY12" fmla="*/ 1025517 h 1326786"/>
                <a:gd name="connsiteX0" fmla="*/ 4785 w 1534771"/>
                <a:gd name="connsiteY0" fmla="*/ 1025517 h 1326786"/>
                <a:gd name="connsiteX1" fmla="*/ 357210 w 1534771"/>
                <a:gd name="connsiteY1" fmla="*/ 736376 h 1326786"/>
                <a:gd name="connsiteX2" fmla="*/ 595337 w 1534771"/>
                <a:gd name="connsiteY2" fmla="*/ 583975 h 1326786"/>
                <a:gd name="connsiteX3" fmla="*/ 557237 w 1534771"/>
                <a:gd name="connsiteY3" fmla="*/ 231550 h 1326786"/>
                <a:gd name="connsiteX4" fmla="*/ 976337 w 1534771"/>
                <a:gd name="connsiteY4" fmla="*/ 12476 h 1326786"/>
                <a:gd name="connsiteX5" fmla="*/ 1366860 w 1534771"/>
                <a:gd name="connsiteY5" fmla="*/ 111117 h 1326786"/>
                <a:gd name="connsiteX6" fmla="*/ 1519263 w 1534771"/>
                <a:gd name="connsiteY6" fmla="*/ 488725 h 1326786"/>
                <a:gd name="connsiteX7" fmla="*/ 1471635 w 1534771"/>
                <a:gd name="connsiteY7" fmla="*/ 815967 h 1326786"/>
                <a:gd name="connsiteX8" fmla="*/ 1262087 w 1534771"/>
                <a:gd name="connsiteY8" fmla="*/ 1117376 h 1326786"/>
                <a:gd name="connsiteX9" fmla="*/ 947760 w 1534771"/>
                <a:gd name="connsiteY9" fmla="*/ 1136426 h 1326786"/>
                <a:gd name="connsiteX10" fmla="*/ 500085 w 1534771"/>
                <a:gd name="connsiteY10" fmla="*/ 1282692 h 1326786"/>
                <a:gd name="connsiteX11" fmla="*/ 176235 w 1534771"/>
                <a:gd name="connsiteY11" fmla="*/ 1307876 h 1326786"/>
                <a:gd name="connsiteX12" fmla="*/ 4785 w 1534771"/>
                <a:gd name="connsiteY12" fmla="*/ 1025517 h 1326786"/>
                <a:gd name="connsiteX0" fmla="*/ 4785 w 1534771"/>
                <a:gd name="connsiteY0" fmla="*/ 1025517 h 1326786"/>
                <a:gd name="connsiteX1" fmla="*/ 357210 w 1534771"/>
                <a:gd name="connsiteY1" fmla="*/ 736376 h 1326786"/>
                <a:gd name="connsiteX2" fmla="*/ 595337 w 1534771"/>
                <a:gd name="connsiteY2" fmla="*/ 583975 h 1326786"/>
                <a:gd name="connsiteX3" fmla="*/ 557237 w 1534771"/>
                <a:gd name="connsiteY3" fmla="*/ 231550 h 1326786"/>
                <a:gd name="connsiteX4" fmla="*/ 976337 w 1534771"/>
                <a:gd name="connsiteY4" fmla="*/ 12476 h 1326786"/>
                <a:gd name="connsiteX5" fmla="*/ 1366860 w 1534771"/>
                <a:gd name="connsiteY5" fmla="*/ 111117 h 1326786"/>
                <a:gd name="connsiteX6" fmla="*/ 1519263 w 1534771"/>
                <a:gd name="connsiteY6" fmla="*/ 488725 h 1326786"/>
                <a:gd name="connsiteX7" fmla="*/ 1471635 w 1534771"/>
                <a:gd name="connsiteY7" fmla="*/ 815967 h 1326786"/>
                <a:gd name="connsiteX8" fmla="*/ 1281137 w 1534771"/>
                <a:gd name="connsiteY8" fmla="*/ 1088801 h 1326786"/>
                <a:gd name="connsiteX9" fmla="*/ 947760 w 1534771"/>
                <a:gd name="connsiteY9" fmla="*/ 1136426 h 1326786"/>
                <a:gd name="connsiteX10" fmla="*/ 500085 w 1534771"/>
                <a:gd name="connsiteY10" fmla="*/ 1282692 h 1326786"/>
                <a:gd name="connsiteX11" fmla="*/ 176235 w 1534771"/>
                <a:gd name="connsiteY11" fmla="*/ 1307876 h 1326786"/>
                <a:gd name="connsiteX12" fmla="*/ 4785 w 1534771"/>
                <a:gd name="connsiteY12" fmla="*/ 1025517 h 1326786"/>
                <a:gd name="connsiteX0" fmla="*/ 4785 w 1534771"/>
                <a:gd name="connsiteY0" fmla="*/ 1025517 h 1326147"/>
                <a:gd name="connsiteX1" fmla="*/ 357210 w 1534771"/>
                <a:gd name="connsiteY1" fmla="*/ 736376 h 1326147"/>
                <a:gd name="connsiteX2" fmla="*/ 595337 w 1534771"/>
                <a:gd name="connsiteY2" fmla="*/ 583975 h 1326147"/>
                <a:gd name="connsiteX3" fmla="*/ 557237 w 1534771"/>
                <a:gd name="connsiteY3" fmla="*/ 231550 h 1326147"/>
                <a:gd name="connsiteX4" fmla="*/ 976337 w 1534771"/>
                <a:gd name="connsiteY4" fmla="*/ 12476 h 1326147"/>
                <a:gd name="connsiteX5" fmla="*/ 1366860 w 1534771"/>
                <a:gd name="connsiteY5" fmla="*/ 111117 h 1326147"/>
                <a:gd name="connsiteX6" fmla="*/ 1519263 w 1534771"/>
                <a:gd name="connsiteY6" fmla="*/ 488725 h 1326147"/>
                <a:gd name="connsiteX7" fmla="*/ 1471635 w 1534771"/>
                <a:gd name="connsiteY7" fmla="*/ 815967 h 1326147"/>
                <a:gd name="connsiteX8" fmla="*/ 1281137 w 1534771"/>
                <a:gd name="connsiteY8" fmla="*/ 1088801 h 1326147"/>
                <a:gd name="connsiteX9" fmla="*/ 957285 w 1534771"/>
                <a:gd name="connsiteY9" fmla="*/ 1155476 h 1326147"/>
                <a:gd name="connsiteX10" fmla="*/ 500085 w 1534771"/>
                <a:gd name="connsiteY10" fmla="*/ 1282692 h 1326147"/>
                <a:gd name="connsiteX11" fmla="*/ 176235 w 1534771"/>
                <a:gd name="connsiteY11" fmla="*/ 1307876 h 1326147"/>
                <a:gd name="connsiteX12" fmla="*/ 4785 w 1534771"/>
                <a:gd name="connsiteY12" fmla="*/ 1025517 h 1326147"/>
                <a:gd name="connsiteX0" fmla="*/ 4785 w 1534771"/>
                <a:gd name="connsiteY0" fmla="*/ 1025517 h 1326147"/>
                <a:gd name="connsiteX1" fmla="*/ 357210 w 1534771"/>
                <a:gd name="connsiteY1" fmla="*/ 736376 h 1326147"/>
                <a:gd name="connsiteX2" fmla="*/ 595337 w 1534771"/>
                <a:gd name="connsiteY2" fmla="*/ 583975 h 1326147"/>
                <a:gd name="connsiteX3" fmla="*/ 557237 w 1534771"/>
                <a:gd name="connsiteY3" fmla="*/ 231550 h 1326147"/>
                <a:gd name="connsiteX4" fmla="*/ 976337 w 1534771"/>
                <a:gd name="connsiteY4" fmla="*/ 12476 h 1326147"/>
                <a:gd name="connsiteX5" fmla="*/ 1366860 w 1534771"/>
                <a:gd name="connsiteY5" fmla="*/ 111117 h 1326147"/>
                <a:gd name="connsiteX6" fmla="*/ 1519263 w 1534771"/>
                <a:gd name="connsiteY6" fmla="*/ 488725 h 1326147"/>
                <a:gd name="connsiteX7" fmla="*/ 1471635 w 1534771"/>
                <a:gd name="connsiteY7" fmla="*/ 815967 h 1326147"/>
                <a:gd name="connsiteX8" fmla="*/ 1281137 w 1534771"/>
                <a:gd name="connsiteY8" fmla="*/ 1088801 h 1326147"/>
                <a:gd name="connsiteX9" fmla="*/ 957285 w 1534771"/>
                <a:gd name="connsiteY9" fmla="*/ 1155476 h 1326147"/>
                <a:gd name="connsiteX10" fmla="*/ 500085 w 1534771"/>
                <a:gd name="connsiteY10" fmla="*/ 1282692 h 1326147"/>
                <a:gd name="connsiteX11" fmla="*/ 176235 w 1534771"/>
                <a:gd name="connsiteY11" fmla="*/ 1307876 h 1326147"/>
                <a:gd name="connsiteX12" fmla="*/ 4785 w 1534771"/>
                <a:gd name="connsiteY12" fmla="*/ 1025517 h 1326147"/>
                <a:gd name="connsiteX0" fmla="*/ 4785 w 1534771"/>
                <a:gd name="connsiteY0" fmla="*/ 1025517 h 1326147"/>
                <a:gd name="connsiteX1" fmla="*/ 357210 w 1534771"/>
                <a:gd name="connsiteY1" fmla="*/ 736376 h 1326147"/>
                <a:gd name="connsiteX2" fmla="*/ 595337 w 1534771"/>
                <a:gd name="connsiteY2" fmla="*/ 583975 h 1326147"/>
                <a:gd name="connsiteX3" fmla="*/ 557237 w 1534771"/>
                <a:gd name="connsiteY3" fmla="*/ 231550 h 1326147"/>
                <a:gd name="connsiteX4" fmla="*/ 976337 w 1534771"/>
                <a:gd name="connsiteY4" fmla="*/ 12476 h 1326147"/>
                <a:gd name="connsiteX5" fmla="*/ 1366860 w 1534771"/>
                <a:gd name="connsiteY5" fmla="*/ 111117 h 1326147"/>
                <a:gd name="connsiteX6" fmla="*/ 1519263 w 1534771"/>
                <a:gd name="connsiteY6" fmla="*/ 488725 h 1326147"/>
                <a:gd name="connsiteX7" fmla="*/ 1471635 w 1534771"/>
                <a:gd name="connsiteY7" fmla="*/ 815967 h 1326147"/>
                <a:gd name="connsiteX8" fmla="*/ 1281137 w 1534771"/>
                <a:gd name="connsiteY8" fmla="*/ 1088801 h 1326147"/>
                <a:gd name="connsiteX9" fmla="*/ 957285 w 1534771"/>
                <a:gd name="connsiteY9" fmla="*/ 1155476 h 1326147"/>
                <a:gd name="connsiteX10" fmla="*/ 500085 w 1534771"/>
                <a:gd name="connsiteY10" fmla="*/ 1282692 h 1326147"/>
                <a:gd name="connsiteX11" fmla="*/ 176235 w 1534771"/>
                <a:gd name="connsiteY11" fmla="*/ 1307876 h 1326147"/>
                <a:gd name="connsiteX12" fmla="*/ 4785 w 1534771"/>
                <a:gd name="connsiteY12" fmla="*/ 1025517 h 1326147"/>
                <a:gd name="connsiteX0" fmla="*/ 18 w 1530004"/>
                <a:gd name="connsiteY0" fmla="*/ 1025517 h 1326147"/>
                <a:gd name="connsiteX1" fmla="*/ 161945 w 1530004"/>
                <a:gd name="connsiteY1" fmla="*/ 803051 h 1326147"/>
                <a:gd name="connsiteX2" fmla="*/ 352443 w 1530004"/>
                <a:gd name="connsiteY2" fmla="*/ 736376 h 1326147"/>
                <a:gd name="connsiteX3" fmla="*/ 590570 w 1530004"/>
                <a:gd name="connsiteY3" fmla="*/ 583975 h 1326147"/>
                <a:gd name="connsiteX4" fmla="*/ 552470 w 1530004"/>
                <a:gd name="connsiteY4" fmla="*/ 231550 h 1326147"/>
                <a:gd name="connsiteX5" fmla="*/ 971570 w 1530004"/>
                <a:gd name="connsiteY5" fmla="*/ 12476 h 1326147"/>
                <a:gd name="connsiteX6" fmla="*/ 1362093 w 1530004"/>
                <a:gd name="connsiteY6" fmla="*/ 111117 h 1326147"/>
                <a:gd name="connsiteX7" fmla="*/ 1514496 w 1530004"/>
                <a:gd name="connsiteY7" fmla="*/ 488725 h 1326147"/>
                <a:gd name="connsiteX8" fmla="*/ 1466868 w 1530004"/>
                <a:gd name="connsiteY8" fmla="*/ 815967 h 1326147"/>
                <a:gd name="connsiteX9" fmla="*/ 1276370 w 1530004"/>
                <a:gd name="connsiteY9" fmla="*/ 1088801 h 1326147"/>
                <a:gd name="connsiteX10" fmla="*/ 952518 w 1530004"/>
                <a:gd name="connsiteY10" fmla="*/ 1155476 h 1326147"/>
                <a:gd name="connsiteX11" fmla="*/ 495318 w 1530004"/>
                <a:gd name="connsiteY11" fmla="*/ 1282692 h 1326147"/>
                <a:gd name="connsiteX12" fmla="*/ 171468 w 1530004"/>
                <a:gd name="connsiteY12" fmla="*/ 1307876 h 1326147"/>
                <a:gd name="connsiteX13" fmla="*/ 18 w 1530004"/>
                <a:gd name="connsiteY13" fmla="*/ 1025517 h 1326147"/>
                <a:gd name="connsiteX0" fmla="*/ 18 w 1530004"/>
                <a:gd name="connsiteY0" fmla="*/ 1025517 h 1326147"/>
                <a:gd name="connsiteX1" fmla="*/ 161945 w 1530004"/>
                <a:gd name="connsiteY1" fmla="*/ 803051 h 1326147"/>
                <a:gd name="connsiteX2" fmla="*/ 409593 w 1530004"/>
                <a:gd name="connsiteY2" fmla="*/ 707801 h 1326147"/>
                <a:gd name="connsiteX3" fmla="*/ 590570 w 1530004"/>
                <a:gd name="connsiteY3" fmla="*/ 583975 h 1326147"/>
                <a:gd name="connsiteX4" fmla="*/ 552470 w 1530004"/>
                <a:gd name="connsiteY4" fmla="*/ 231550 h 1326147"/>
                <a:gd name="connsiteX5" fmla="*/ 971570 w 1530004"/>
                <a:gd name="connsiteY5" fmla="*/ 12476 h 1326147"/>
                <a:gd name="connsiteX6" fmla="*/ 1362093 w 1530004"/>
                <a:gd name="connsiteY6" fmla="*/ 111117 h 1326147"/>
                <a:gd name="connsiteX7" fmla="*/ 1514496 w 1530004"/>
                <a:gd name="connsiteY7" fmla="*/ 488725 h 1326147"/>
                <a:gd name="connsiteX8" fmla="*/ 1466868 w 1530004"/>
                <a:gd name="connsiteY8" fmla="*/ 815967 h 1326147"/>
                <a:gd name="connsiteX9" fmla="*/ 1276370 w 1530004"/>
                <a:gd name="connsiteY9" fmla="*/ 1088801 h 1326147"/>
                <a:gd name="connsiteX10" fmla="*/ 952518 w 1530004"/>
                <a:gd name="connsiteY10" fmla="*/ 1155476 h 1326147"/>
                <a:gd name="connsiteX11" fmla="*/ 495318 w 1530004"/>
                <a:gd name="connsiteY11" fmla="*/ 1282692 h 1326147"/>
                <a:gd name="connsiteX12" fmla="*/ 171468 w 1530004"/>
                <a:gd name="connsiteY12" fmla="*/ 1307876 h 1326147"/>
                <a:gd name="connsiteX13" fmla="*/ 18 w 1530004"/>
                <a:gd name="connsiteY13" fmla="*/ 1025517 h 1326147"/>
                <a:gd name="connsiteX0" fmla="*/ 18 w 1530004"/>
                <a:gd name="connsiteY0" fmla="*/ 1025517 h 1326147"/>
                <a:gd name="connsiteX1" fmla="*/ 161945 w 1530004"/>
                <a:gd name="connsiteY1" fmla="*/ 803051 h 1326147"/>
                <a:gd name="connsiteX2" fmla="*/ 409593 w 1530004"/>
                <a:gd name="connsiteY2" fmla="*/ 707801 h 1326147"/>
                <a:gd name="connsiteX3" fmla="*/ 590570 w 1530004"/>
                <a:gd name="connsiteY3" fmla="*/ 517300 h 1326147"/>
                <a:gd name="connsiteX4" fmla="*/ 552470 w 1530004"/>
                <a:gd name="connsiteY4" fmla="*/ 231550 h 1326147"/>
                <a:gd name="connsiteX5" fmla="*/ 971570 w 1530004"/>
                <a:gd name="connsiteY5" fmla="*/ 12476 h 1326147"/>
                <a:gd name="connsiteX6" fmla="*/ 1362093 w 1530004"/>
                <a:gd name="connsiteY6" fmla="*/ 111117 h 1326147"/>
                <a:gd name="connsiteX7" fmla="*/ 1514496 w 1530004"/>
                <a:gd name="connsiteY7" fmla="*/ 488725 h 1326147"/>
                <a:gd name="connsiteX8" fmla="*/ 1466868 w 1530004"/>
                <a:gd name="connsiteY8" fmla="*/ 815967 h 1326147"/>
                <a:gd name="connsiteX9" fmla="*/ 1276370 w 1530004"/>
                <a:gd name="connsiteY9" fmla="*/ 1088801 h 1326147"/>
                <a:gd name="connsiteX10" fmla="*/ 952518 w 1530004"/>
                <a:gd name="connsiteY10" fmla="*/ 1155476 h 1326147"/>
                <a:gd name="connsiteX11" fmla="*/ 495318 w 1530004"/>
                <a:gd name="connsiteY11" fmla="*/ 1282692 h 1326147"/>
                <a:gd name="connsiteX12" fmla="*/ 171468 w 1530004"/>
                <a:gd name="connsiteY12" fmla="*/ 1307876 h 1326147"/>
                <a:gd name="connsiteX13" fmla="*/ 18 w 1530004"/>
                <a:gd name="connsiteY13" fmla="*/ 1025517 h 1326147"/>
                <a:gd name="connsiteX0" fmla="*/ 18 w 1530004"/>
                <a:gd name="connsiteY0" fmla="*/ 1025517 h 1326147"/>
                <a:gd name="connsiteX1" fmla="*/ 161945 w 1530004"/>
                <a:gd name="connsiteY1" fmla="*/ 803051 h 1326147"/>
                <a:gd name="connsiteX2" fmla="*/ 409593 w 1530004"/>
                <a:gd name="connsiteY2" fmla="*/ 707801 h 1326147"/>
                <a:gd name="connsiteX3" fmla="*/ 590570 w 1530004"/>
                <a:gd name="connsiteY3" fmla="*/ 517300 h 1326147"/>
                <a:gd name="connsiteX4" fmla="*/ 619145 w 1530004"/>
                <a:gd name="connsiteY4" fmla="*/ 136300 h 1326147"/>
                <a:gd name="connsiteX5" fmla="*/ 971570 w 1530004"/>
                <a:gd name="connsiteY5" fmla="*/ 12476 h 1326147"/>
                <a:gd name="connsiteX6" fmla="*/ 1362093 w 1530004"/>
                <a:gd name="connsiteY6" fmla="*/ 111117 h 1326147"/>
                <a:gd name="connsiteX7" fmla="*/ 1514496 w 1530004"/>
                <a:gd name="connsiteY7" fmla="*/ 488725 h 1326147"/>
                <a:gd name="connsiteX8" fmla="*/ 1466868 w 1530004"/>
                <a:gd name="connsiteY8" fmla="*/ 815967 h 1326147"/>
                <a:gd name="connsiteX9" fmla="*/ 1276370 w 1530004"/>
                <a:gd name="connsiteY9" fmla="*/ 1088801 h 1326147"/>
                <a:gd name="connsiteX10" fmla="*/ 952518 w 1530004"/>
                <a:gd name="connsiteY10" fmla="*/ 1155476 h 1326147"/>
                <a:gd name="connsiteX11" fmla="*/ 495318 w 1530004"/>
                <a:gd name="connsiteY11" fmla="*/ 1282692 h 1326147"/>
                <a:gd name="connsiteX12" fmla="*/ 171468 w 1530004"/>
                <a:gd name="connsiteY12" fmla="*/ 1307876 h 1326147"/>
                <a:gd name="connsiteX13" fmla="*/ 18 w 1530004"/>
                <a:gd name="connsiteY13" fmla="*/ 1025517 h 1326147"/>
                <a:gd name="connsiteX0" fmla="*/ 18 w 1530004"/>
                <a:gd name="connsiteY0" fmla="*/ 1025517 h 1326147"/>
                <a:gd name="connsiteX1" fmla="*/ 161945 w 1530004"/>
                <a:gd name="connsiteY1" fmla="*/ 803051 h 1326147"/>
                <a:gd name="connsiteX2" fmla="*/ 409593 w 1530004"/>
                <a:gd name="connsiteY2" fmla="*/ 707801 h 1326147"/>
                <a:gd name="connsiteX3" fmla="*/ 590570 w 1530004"/>
                <a:gd name="connsiteY3" fmla="*/ 517300 h 1326147"/>
                <a:gd name="connsiteX4" fmla="*/ 619145 w 1530004"/>
                <a:gd name="connsiteY4" fmla="*/ 136300 h 1326147"/>
                <a:gd name="connsiteX5" fmla="*/ 971570 w 1530004"/>
                <a:gd name="connsiteY5" fmla="*/ 12476 h 1326147"/>
                <a:gd name="connsiteX6" fmla="*/ 1362093 w 1530004"/>
                <a:gd name="connsiteY6" fmla="*/ 111117 h 1326147"/>
                <a:gd name="connsiteX7" fmla="*/ 1514496 w 1530004"/>
                <a:gd name="connsiteY7" fmla="*/ 488725 h 1326147"/>
                <a:gd name="connsiteX8" fmla="*/ 1466868 w 1530004"/>
                <a:gd name="connsiteY8" fmla="*/ 815967 h 1326147"/>
                <a:gd name="connsiteX9" fmla="*/ 1276370 w 1530004"/>
                <a:gd name="connsiteY9" fmla="*/ 1088801 h 1326147"/>
                <a:gd name="connsiteX10" fmla="*/ 952518 w 1530004"/>
                <a:gd name="connsiteY10" fmla="*/ 1155476 h 1326147"/>
                <a:gd name="connsiteX11" fmla="*/ 495318 w 1530004"/>
                <a:gd name="connsiteY11" fmla="*/ 1282692 h 1326147"/>
                <a:gd name="connsiteX12" fmla="*/ 171468 w 1530004"/>
                <a:gd name="connsiteY12" fmla="*/ 1307876 h 1326147"/>
                <a:gd name="connsiteX13" fmla="*/ 18 w 1530004"/>
                <a:gd name="connsiteY13" fmla="*/ 1025517 h 132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0004" h="1326147">
                  <a:moveTo>
                    <a:pt x="18" y="1025517"/>
                  </a:moveTo>
                  <a:cubicBezTo>
                    <a:pt x="-1569" y="941380"/>
                    <a:pt x="103208" y="851241"/>
                    <a:pt x="161945" y="803051"/>
                  </a:cubicBezTo>
                  <a:cubicBezTo>
                    <a:pt x="220682" y="754861"/>
                    <a:pt x="342918" y="747489"/>
                    <a:pt x="409593" y="707801"/>
                  </a:cubicBezTo>
                  <a:cubicBezTo>
                    <a:pt x="482618" y="621511"/>
                    <a:pt x="557232" y="601438"/>
                    <a:pt x="590570" y="517300"/>
                  </a:cubicBezTo>
                  <a:cubicBezTo>
                    <a:pt x="566758" y="395062"/>
                    <a:pt x="530245" y="218850"/>
                    <a:pt x="619145" y="136300"/>
                  </a:cubicBezTo>
                  <a:cubicBezTo>
                    <a:pt x="708045" y="53750"/>
                    <a:pt x="846158" y="51598"/>
                    <a:pt x="971570" y="12476"/>
                  </a:cubicBezTo>
                  <a:cubicBezTo>
                    <a:pt x="1096982" y="-26646"/>
                    <a:pt x="1271605" y="31742"/>
                    <a:pt x="1362093" y="111117"/>
                  </a:cubicBezTo>
                  <a:cubicBezTo>
                    <a:pt x="1452581" y="190492"/>
                    <a:pt x="1573234" y="325213"/>
                    <a:pt x="1514496" y="488725"/>
                  </a:cubicBezTo>
                  <a:cubicBezTo>
                    <a:pt x="1436708" y="680812"/>
                    <a:pt x="1481156" y="714367"/>
                    <a:pt x="1466868" y="815967"/>
                  </a:cubicBezTo>
                  <a:cubicBezTo>
                    <a:pt x="1519255" y="927092"/>
                    <a:pt x="1373208" y="1006816"/>
                    <a:pt x="1276370" y="1088801"/>
                  </a:cubicBezTo>
                  <a:cubicBezTo>
                    <a:pt x="1179533" y="1170786"/>
                    <a:pt x="1098568" y="1094586"/>
                    <a:pt x="952518" y="1155476"/>
                  </a:cubicBezTo>
                  <a:cubicBezTo>
                    <a:pt x="789006" y="1145951"/>
                    <a:pt x="625493" y="1257292"/>
                    <a:pt x="495318" y="1282692"/>
                  </a:cubicBezTo>
                  <a:cubicBezTo>
                    <a:pt x="365143" y="1308092"/>
                    <a:pt x="254018" y="1350738"/>
                    <a:pt x="171468" y="1307876"/>
                  </a:cubicBezTo>
                  <a:cubicBezTo>
                    <a:pt x="88918" y="1265014"/>
                    <a:pt x="1605" y="1109655"/>
                    <a:pt x="18" y="102551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747838" y="1728101"/>
              <a:ext cx="109538" cy="1285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776412" y="1765024"/>
              <a:ext cx="45719" cy="464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stCxn id="20" idx="7"/>
            </p:cNvCxnSpPr>
            <p:nvPr/>
          </p:nvCxnSpPr>
          <p:spPr>
            <a:xfrm flipV="1">
              <a:off x="1841335" y="1447800"/>
              <a:ext cx="335128" cy="29913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2066925" y="1255935"/>
              <a:ext cx="128587" cy="1918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 23"/>
            <p:cNvSpPr/>
            <p:nvPr/>
          </p:nvSpPr>
          <p:spPr>
            <a:xfrm>
              <a:off x="2131218" y="1139415"/>
              <a:ext cx="500062" cy="717274"/>
            </a:xfrm>
            <a:prstGeom prst="arc">
              <a:avLst>
                <a:gd name="adj1" fmla="val 16931974"/>
                <a:gd name="adj2" fmla="val 0"/>
              </a:avLst>
            </a:prstGeom>
            <a:ln w="1905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821436" y="1072193"/>
                  <a:ext cx="2749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1436" y="1072193"/>
                  <a:ext cx="274947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3333" t="-23913" r="-53333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797844" y="1443571"/>
                  <a:ext cx="1669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7844" y="1443571"/>
                  <a:ext cx="16696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1429" t="-23913" r="-7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794341" y="1718189"/>
                  <a:ext cx="2246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4341" y="1718189"/>
                  <a:ext cx="22467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6216" r="-13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90407" y="3109204"/>
                <a:ext cx="2422138" cy="1661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407" y="3109204"/>
                <a:ext cx="2422138" cy="1661993"/>
              </a:xfrm>
              <a:prstGeom prst="rect">
                <a:avLst/>
              </a:prstGeom>
              <a:blipFill>
                <a:blip r:embed="rId15"/>
                <a:stretch>
                  <a:fillRect l="-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578811" y="4744751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55510" y="5732911"/>
            <a:ext cx="237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uniform magnetic field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758365" y="3585255"/>
                <a:ext cx="2004523" cy="658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365" y="3585255"/>
                <a:ext cx="2004523" cy="65870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887970" y="5566769"/>
                <a:ext cx="160588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970" y="5566769"/>
                <a:ext cx="1605889" cy="6127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8338539" y="5199756"/>
            <a:ext cx="105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big?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547785" y="5104313"/>
                <a:ext cx="187968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𝑚𝑘𝑠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785" y="5104313"/>
                <a:ext cx="1879682" cy="5203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763025" y="5784491"/>
                <a:ext cx="18353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025" y="5784491"/>
                <a:ext cx="1835374" cy="276999"/>
              </a:xfrm>
              <a:prstGeom prst="rect">
                <a:avLst/>
              </a:prstGeom>
              <a:blipFill>
                <a:blip r:embed="rId19"/>
                <a:stretch>
                  <a:fillRect l="-997" t="-444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547785" y="6340644"/>
                <a:ext cx="22678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=3.5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785" y="6340644"/>
                <a:ext cx="2267864" cy="276999"/>
              </a:xfrm>
              <a:prstGeom prst="rect">
                <a:avLst/>
              </a:prstGeom>
              <a:blipFill>
                <a:blip r:embed="rId20"/>
                <a:stretch>
                  <a:fillRect l="-2151" r="-538" b="-4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1531656" y="641538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Can be used to detect </a:t>
            </a:r>
            <a:r>
              <a:rPr lang="en-US" dirty="0" smtClean="0"/>
              <a:t>rotations.  Does not </a:t>
            </a:r>
            <a:r>
              <a:rPr lang="en-US" dirty="0"/>
              <a:t>require a hole.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131952" y="2758410"/>
                <a:ext cx="6742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952" y="2758410"/>
                <a:ext cx="674223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9609830" y="2757737"/>
            <a:ext cx="1337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Area of loop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8667674" y="2565924"/>
            <a:ext cx="360744" cy="2767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609830" y="2046378"/>
            <a:ext cx="1947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“London moment”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170109" y="3058223"/>
                <a:ext cx="12995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109" y="3058223"/>
                <a:ext cx="1299522" cy="369332"/>
              </a:xfrm>
              <a:prstGeom prst="rect">
                <a:avLst/>
              </a:prstGeom>
              <a:blipFill>
                <a:blip r:embed="rId22"/>
                <a:stretch>
                  <a:fillRect t="-6667" r="-16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084137" y="3547448"/>
                <a:ext cx="4674228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𝑑𝐴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137" y="3547448"/>
                <a:ext cx="4674228" cy="81887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865594" y="4417515"/>
                <a:ext cx="2726003" cy="404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u</a:t>
                </a:r>
                <a:r>
                  <a:rPr lang="en-US" dirty="0"/>
                  <a:t>sing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  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594" y="4417515"/>
                <a:ext cx="2726003" cy="404663"/>
              </a:xfrm>
              <a:prstGeom prst="rect">
                <a:avLst/>
              </a:prstGeom>
              <a:blipFill>
                <a:blip r:embed="rId24"/>
                <a:stretch>
                  <a:fillRect l="-179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855268" y="4847169"/>
                <a:ext cx="177664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268" y="4847169"/>
                <a:ext cx="1776640" cy="6127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/>
          <p:cNvSpPr/>
          <p:nvPr/>
        </p:nvSpPr>
        <p:spPr>
          <a:xfrm>
            <a:off x="8585121" y="4456969"/>
            <a:ext cx="2524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classical mechanics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7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0" grpId="0"/>
      <p:bldP spid="41" grpId="0"/>
      <p:bldP spid="44" grpId="0"/>
      <p:bldP spid="56" grpId="0"/>
      <p:bldP spid="57" grpId="0"/>
      <p:bldP spid="58" grpId="0"/>
      <p:bldP spid="59" grpId="0"/>
      <p:bldP spid="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49278" y="89733"/>
                <a:ext cx="7045959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(5) </a:t>
                </a:r>
                <a:r>
                  <a:rPr lang="en-US" u="sng" dirty="0" smtClean="0"/>
                  <a:t>Transport</a:t>
                </a:r>
                <a:r>
                  <a:rPr lang="en-US" dirty="0" smtClean="0"/>
                  <a:t>       </a:t>
                </a:r>
                <a:r>
                  <a:rPr lang="en-US" dirty="0"/>
                  <a:t>I</a:t>
                </a:r>
                <a:r>
                  <a:rPr lang="en-US" dirty="0" smtClean="0"/>
                  <a:t>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 smtClean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 so that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78" y="89733"/>
                <a:ext cx="7045959" cy="402931"/>
              </a:xfrm>
              <a:prstGeom prst="rect">
                <a:avLst/>
              </a:prstGeom>
              <a:blipFill>
                <a:blip r:embed="rId2"/>
                <a:stretch>
                  <a:fillRect l="-779" t="-757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73235" y="1082697"/>
            <a:ext cx="1789884" cy="1849013"/>
            <a:chOff x="1162866" y="1218037"/>
            <a:chExt cx="1853689" cy="1911862"/>
          </a:xfrm>
        </p:grpSpPr>
        <p:grpSp>
          <p:nvGrpSpPr>
            <p:cNvPr id="4" name="Group 3"/>
            <p:cNvGrpSpPr/>
            <p:nvPr/>
          </p:nvGrpSpPr>
          <p:grpSpPr>
            <a:xfrm>
              <a:off x="1438275" y="1590674"/>
              <a:ext cx="1247775" cy="1143001"/>
              <a:chOff x="1438275" y="1590674"/>
              <a:chExt cx="1247775" cy="1143001"/>
            </a:xfrm>
          </p:grpSpPr>
          <p:sp>
            <p:nvSpPr>
              <p:cNvPr id="9" name="Block Arc 8"/>
              <p:cNvSpPr/>
              <p:nvPr/>
            </p:nvSpPr>
            <p:spPr>
              <a:xfrm rot="16200000">
                <a:off x="1485900" y="1543050"/>
                <a:ext cx="1143000" cy="1238250"/>
              </a:xfrm>
              <a:prstGeom prst="blockArc">
                <a:avLst/>
              </a:prstGeom>
              <a:pattFill prst="ltUpDiag">
                <a:fgClr>
                  <a:schemeClr val="bg2">
                    <a:lumMod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Block Arc 9"/>
              <p:cNvSpPr/>
              <p:nvPr/>
            </p:nvSpPr>
            <p:spPr>
              <a:xfrm rot="5400000">
                <a:off x="1495425" y="1543049"/>
                <a:ext cx="1143000" cy="1238250"/>
              </a:xfrm>
              <a:prstGeom prst="blockArc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Arc 10"/>
              <p:cNvSpPr/>
              <p:nvPr/>
            </p:nvSpPr>
            <p:spPr>
              <a:xfrm rot="3136611">
                <a:off x="1750036" y="1727580"/>
                <a:ext cx="771525" cy="866775"/>
              </a:xfrm>
              <a:prstGeom prst="arc">
                <a:avLst>
                  <a:gd name="adj1" fmla="val 16200000"/>
                  <a:gd name="adj2" fmla="val 19512220"/>
                </a:avLst>
              </a:prstGeom>
              <a:ln w="15875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/>
              <p:cNvSpPr/>
              <p:nvPr/>
            </p:nvSpPr>
            <p:spPr>
              <a:xfrm rot="3136611">
                <a:off x="1664311" y="1756155"/>
                <a:ext cx="771525" cy="866775"/>
              </a:xfrm>
              <a:prstGeom prst="arc">
                <a:avLst>
                  <a:gd name="adj1" fmla="val 16200000"/>
                  <a:gd name="adj2" fmla="val 19512220"/>
                </a:avLst>
              </a:prstGeom>
              <a:ln w="158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c 12"/>
              <p:cNvSpPr/>
              <p:nvPr/>
            </p:nvSpPr>
            <p:spPr>
              <a:xfrm rot="13166201">
                <a:off x="1674536" y="1726373"/>
                <a:ext cx="712971" cy="776002"/>
              </a:xfrm>
              <a:prstGeom prst="arc">
                <a:avLst>
                  <a:gd name="adj1" fmla="val 16593952"/>
                  <a:gd name="adj2" fmla="val 21280424"/>
                </a:avLst>
              </a:prstGeom>
              <a:ln w="15875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c 13"/>
              <p:cNvSpPr/>
              <p:nvPr/>
            </p:nvSpPr>
            <p:spPr>
              <a:xfrm rot="13166201">
                <a:off x="1569761" y="1726373"/>
                <a:ext cx="712971" cy="776002"/>
              </a:xfrm>
              <a:prstGeom prst="arc">
                <a:avLst>
                  <a:gd name="adj1" fmla="val 16593952"/>
                  <a:gd name="adj2" fmla="val 21280424"/>
                </a:avLst>
              </a:prstGeom>
              <a:ln w="158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162866" y="1975874"/>
                  <a:ext cx="18678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866" y="1975874"/>
                  <a:ext cx="186781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0690" r="-20690"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833556" y="1975873"/>
                  <a:ext cx="1829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3556" y="1975873"/>
                  <a:ext cx="18299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4483" r="-31034" b="-1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30285" y="1218037"/>
                  <a:ext cx="2732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0285" y="1218037"/>
                  <a:ext cx="27328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0930" r="-13953" b="-20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932946" y="2852900"/>
                  <a:ext cx="2679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2946" y="2852900"/>
                  <a:ext cx="267957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3810" r="-1190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209361" y="1193932"/>
                <a:ext cx="3687721" cy="40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361" y="1193932"/>
                <a:ext cx="3687721" cy="404663"/>
              </a:xfrm>
              <a:prstGeom prst="rect">
                <a:avLst/>
              </a:prstGeom>
              <a:blipFill>
                <a:blip r:embed="rId7"/>
                <a:stretch>
                  <a:fillRect t="-757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091533" y="1759765"/>
                <a:ext cx="3653308" cy="663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𝑚𝑐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3" y="1759765"/>
                <a:ext cx="3653308" cy="663258"/>
              </a:xfrm>
              <a:prstGeom prst="rect">
                <a:avLst/>
              </a:prstGeom>
              <a:blipFill>
                <a:blip r:embed="rId8"/>
                <a:stretch>
                  <a:fillRect b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431774" y="2513401"/>
            <a:ext cx="299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Fluxoid</a:t>
            </a:r>
            <a:r>
              <a:rPr lang="en-US" dirty="0" smtClean="0"/>
              <a:t>, not flux, is quantized</a:t>
            </a:r>
            <a:r>
              <a:rPr lang="en-US" dirty="0" smtClean="0"/>
              <a:t>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616808" y="3097246"/>
                <a:ext cx="5170774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Can also do with ultrasound (phonon drag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808" y="3097246"/>
                <a:ext cx="5170774" cy="402931"/>
              </a:xfrm>
              <a:prstGeom prst="rect">
                <a:avLst/>
              </a:prstGeom>
              <a:blipFill>
                <a:blip r:embed="rId9"/>
                <a:stretch>
                  <a:fillRect l="-943" t="-757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01497" y="3932531"/>
            <a:ext cx="321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(6) </a:t>
            </a:r>
            <a:r>
              <a:rPr lang="en-US" u="sng" dirty="0" smtClean="0"/>
              <a:t>Josephson </a:t>
            </a:r>
            <a:r>
              <a:rPr lang="en-US" u="sng" dirty="0" smtClean="0"/>
              <a:t>Effect and SQUIDs</a:t>
            </a:r>
            <a:endParaRPr lang="en-US" u="sng" dirty="0"/>
          </a:p>
        </p:txBody>
      </p:sp>
      <p:grpSp>
        <p:nvGrpSpPr>
          <p:cNvPr id="21" name="Group 20"/>
          <p:cNvGrpSpPr/>
          <p:nvPr/>
        </p:nvGrpSpPr>
        <p:grpSpPr>
          <a:xfrm>
            <a:off x="4324920" y="3833696"/>
            <a:ext cx="1358116" cy="1095375"/>
            <a:chOff x="898292" y="6535292"/>
            <a:chExt cx="1422382" cy="1095375"/>
          </a:xfrm>
        </p:grpSpPr>
        <p:sp>
          <p:nvSpPr>
            <p:cNvPr id="22" name="Donut 21"/>
            <p:cNvSpPr/>
            <p:nvPr/>
          </p:nvSpPr>
          <p:spPr>
            <a:xfrm>
              <a:off x="994475" y="6535292"/>
              <a:ext cx="1219601" cy="1095375"/>
            </a:xfrm>
            <a:prstGeom prst="donut">
              <a:avLst>
                <a:gd name="adj" fmla="val 26662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i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98292" y="7044879"/>
              <a:ext cx="495300" cy="85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5374" y="7044879"/>
              <a:ext cx="495300" cy="857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6744841" y="3932531"/>
                <a:ext cx="52676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dirty="0" smtClean="0"/>
                  <a:t> interrupted with one or more weak link sections with discrete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𝛻𝜙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841" y="3932531"/>
                <a:ext cx="5267609" cy="646331"/>
              </a:xfrm>
              <a:prstGeom prst="rect">
                <a:avLst/>
              </a:prstGeom>
              <a:blipFill>
                <a:blip r:embed="rId10"/>
                <a:stretch>
                  <a:fillRect l="-92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1497" y="5620546"/>
                <a:ext cx="2547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(7) </a:t>
                </a:r>
                <a:r>
                  <a:rPr lang="en-US" u="sng" dirty="0" smtClean="0"/>
                  <a:t>Unconventional </a:t>
                </a:r>
                <a14:m>
                  <m:oMath xmlns:m="http://schemas.openxmlformats.org/officeDocument/2006/math">
                    <m:r>
                      <a:rPr lang="en-US" i="1" u="sng" dirty="0" smtClean="0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97" y="5620546"/>
                <a:ext cx="2547432" cy="369332"/>
              </a:xfrm>
              <a:prstGeom prst="rect">
                <a:avLst/>
              </a:prstGeom>
              <a:blipFill>
                <a:blip r:embed="rId11"/>
                <a:stretch>
                  <a:fillRect l="-191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683036" y="5528213"/>
                <a:ext cx="641156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dirty="0" smtClean="0"/>
                  <a:t> interrupted with </a:t>
                </a:r>
                <a:r>
                  <a:rPr lang="en-US" dirty="0" smtClean="0"/>
                  <a:t>a superconductor </a:t>
                </a:r>
                <a:r>
                  <a:rPr lang="en-US" dirty="0" smtClean="0"/>
                  <a:t>with phase anisotropy, giving a discrete phase </a:t>
                </a:r>
                <a:r>
                  <a:rPr lang="en-US" dirty="0" smtClean="0"/>
                  <a:t>change between different tunneling </a:t>
                </a:r>
                <a:r>
                  <a:rPr lang="en-US" dirty="0" err="1" smtClean="0"/>
                  <a:t>drirections</a:t>
                </a:r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036" y="5528213"/>
                <a:ext cx="6411567" cy="553998"/>
              </a:xfrm>
              <a:prstGeom prst="rect">
                <a:avLst/>
              </a:prstGeom>
              <a:blipFill>
                <a:blip r:embed="rId12"/>
                <a:stretch>
                  <a:fillRect l="-2186" t="-14286" r="-1141"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6886975" y="6243048"/>
                <a:ext cx="32567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smtClean="0"/>
                  <a:t>wave,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smtClean="0"/>
                  <a:t>wave, etc.</a:t>
                </a:r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975" y="6243048"/>
                <a:ext cx="3256705" cy="369332"/>
              </a:xfrm>
              <a:prstGeom prst="rect">
                <a:avLst/>
              </a:prstGeom>
              <a:blipFill>
                <a:blip r:embed="rId1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80428" y="153625"/>
            <a:ext cx="3424165" cy="3455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39163" y="638605"/>
            <a:ext cx="5114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Example:   </a:t>
            </a:r>
            <a:r>
              <a:rPr lang="en-US" dirty="0" smtClean="0"/>
              <a:t>thermoelectric effects in superconductors</a:t>
            </a:r>
            <a:endParaRPr lang="en-US" dirty="0"/>
          </a:p>
        </p:txBody>
      </p:sp>
      <p:pic>
        <p:nvPicPr>
          <p:cNvPr id="35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84" y="5316226"/>
            <a:ext cx="137795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8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5" grpId="0"/>
      <p:bldP spid="26" grpId="0"/>
      <p:bldP spid="30" grpId="0"/>
      <p:bldP spid="3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22677" y="1825633"/>
          <a:ext cx="4346646" cy="43513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968">
                  <a:extLst>
                    <a:ext uri="{9D8B030D-6E8A-4147-A177-3AD203B41FA5}">
                      <a16:colId xmlns:a16="http://schemas.microsoft.com/office/drawing/2014/main" val="3606604475"/>
                    </a:ext>
                  </a:extLst>
                </a:gridCol>
                <a:gridCol w="219484">
                  <a:extLst>
                    <a:ext uri="{9D8B030D-6E8A-4147-A177-3AD203B41FA5}">
                      <a16:colId xmlns:a16="http://schemas.microsoft.com/office/drawing/2014/main" val="3086091797"/>
                    </a:ext>
                  </a:extLst>
                </a:gridCol>
                <a:gridCol w="219484">
                  <a:extLst>
                    <a:ext uri="{9D8B030D-6E8A-4147-A177-3AD203B41FA5}">
                      <a16:colId xmlns:a16="http://schemas.microsoft.com/office/drawing/2014/main" val="2851165489"/>
                    </a:ext>
                  </a:extLst>
                </a:gridCol>
                <a:gridCol w="438968">
                  <a:extLst>
                    <a:ext uri="{9D8B030D-6E8A-4147-A177-3AD203B41FA5}">
                      <a16:colId xmlns:a16="http://schemas.microsoft.com/office/drawing/2014/main" val="384659765"/>
                    </a:ext>
                  </a:extLst>
                </a:gridCol>
                <a:gridCol w="3029742">
                  <a:extLst>
                    <a:ext uri="{9D8B030D-6E8A-4147-A177-3AD203B41FA5}">
                      <a16:colId xmlns:a16="http://schemas.microsoft.com/office/drawing/2014/main" val="2955333491"/>
                    </a:ext>
                  </a:extLst>
                </a:gridCol>
              </a:tblGrid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Lecture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Date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Day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Topic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1548698216"/>
                  </a:ext>
                </a:extLst>
              </a:tr>
              <a:tr h="11452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Superconductor materials and phenomena</a:t>
                      </a:r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076615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Aug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Tues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NO CLASS --- qualifying exam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214386975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Aug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Thurs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History and occurrence of superconductivity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3424482126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Sep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Tues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Defining phenomena: zero resistance, diamagnetism, energy gap, …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2285036095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Sep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Thurs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NO CLASS --- cancelled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3757889759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Sep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Tues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Phenomenological theories:  two-fluid, London, thermodynamic, ...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2042707197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Sep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Thurs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Ginzburg-Landau theory 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3355826904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Sep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Tues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Ginzburg-Landau theory 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782735003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Sep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Thurs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Ginzburg-Landau theory 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692735797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Sep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Tues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BCS theory 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1462103709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Sep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Thurs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BCS theory 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1127136497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Oct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Tues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BCS theory 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3940298449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Oct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Thurs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BCS theory 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1317892658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Oct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Tues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Beyond BCS --- unconventional superconductivity, …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978815424"/>
                  </a:ext>
                </a:extLst>
              </a:tr>
              <a:tr h="11452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Quasiparticle and Josephson tunneling</a:t>
                      </a:r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145044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Oct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Thurs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Quasiparticle tunneling - theory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1897994452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Oct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Tues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Quasiparticle tunneling - applications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821351717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Oct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Thurs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Josephson tunneling - theory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1182229200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Oct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Tues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Josephson tunneling – dc/ac effects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2065390860"/>
                  </a:ext>
                </a:extLst>
              </a:tr>
              <a:tr h="1172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Oct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Thurs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Josephson tunneling – magnetic field effects and Josephson interferometry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2753536116"/>
                  </a:ext>
                </a:extLst>
              </a:tr>
              <a:tr h="1172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Oct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Tues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Josephson tunneling – the RSJ model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2005680588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Oct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Superconducting phenomenon/material paper due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2007087205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Oct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Thurs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Josephson tunneling - Microbridges/SNS Junctions/SFS junctions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2559794066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Nov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Tues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dc SQUIDS - model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2512156872"/>
                  </a:ext>
                </a:extLst>
              </a:tr>
              <a:tr h="1114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Nov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Thurs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dc SQUIDS - operation and applications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549342043"/>
                  </a:ext>
                </a:extLst>
              </a:tr>
              <a:tr h="11140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Superconductor devices for Quantum Information</a:t>
                      </a:r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803208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Nov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Tues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Quantum computing --- advantages and algorithms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2978825875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Nov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Thurs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Macroscopic quantum tunneling and coherence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1529724529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Nov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Tues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Conventional superconducting qubits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1691206711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Nov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Thurs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Superconducting qubit technology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2493740962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Nov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Tues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Thanksgiving Break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1202249544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Nov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Thurs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Thanksgiving Break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1083701966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Dec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Tues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Topological materials and Majorana fermions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298466184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Dec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Thurs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Majorana qubits --- nanowires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2701087630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Dec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Tues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Majorana qubits --- S-TI-S junctiosn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2352999557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Dec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Thurs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READING DAY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142228362"/>
                  </a:ext>
                </a:extLst>
              </a:tr>
              <a:tr h="114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Dec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"FINAL EXAM" --- Superconductor device paper due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/>
                </a:tc>
                <a:extLst>
                  <a:ext uri="{0D108BD9-81ED-4DB2-BD59-A6C34878D82A}">
                    <a16:rowId xmlns:a16="http://schemas.microsoft.com/office/drawing/2014/main" val="409952847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956362"/>
              </p:ext>
            </p:extLst>
          </p:nvPr>
        </p:nvGraphicFramePr>
        <p:xfrm>
          <a:off x="2094119" y="184774"/>
          <a:ext cx="7291511" cy="6485080"/>
        </p:xfrm>
        <a:graphic>
          <a:graphicData uri="http://schemas.openxmlformats.org/drawingml/2006/table">
            <a:tbl>
              <a:tblPr/>
              <a:tblGrid>
                <a:gridCol w="736370">
                  <a:extLst>
                    <a:ext uri="{9D8B030D-6E8A-4147-A177-3AD203B41FA5}">
                      <a16:colId xmlns:a16="http://schemas.microsoft.com/office/drawing/2014/main" val="3379776341"/>
                    </a:ext>
                  </a:extLst>
                </a:gridCol>
                <a:gridCol w="368185">
                  <a:extLst>
                    <a:ext uri="{9D8B030D-6E8A-4147-A177-3AD203B41FA5}">
                      <a16:colId xmlns:a16="http://schemas.microsoft.com/office/drawing/2014/main" val="209414019"/>
                    </a:ext>
                  </a:extLst>
                </a:gridCol>
                <a:gridCol w="368185">
                  <a:extLst>
                    <a:ext uri="{9D8B030D-6E8A-4147-A177-3AD203B41FA5}">
                      <a16:colId xmlns:a16="http://schemas.microsoft.com/office/drawing/2014/main" val="578451263"/>
                    </a:ext>
                  </a:extLst>
                </a:gridCol>
                <a:gridCol w="736370">
                  <a:extLst>
                    <a:ext uri="{9D8B030D-6E8A-4147-A177-3AD203B41FA5}">
                      <a16:colId xmlns:a16="http://schemas.microsoft.com/office/drawing/2014/main" val="3152357573"/>
                    </a:ext>
                  </a:extLst>
                </a:gridCol>
                <a:gridCol w="5082401">
                  <a:extLst>
                    <a:ext uri="{9D8B030D-6E8A-4147-A177-3AD203B41FA5}">
                      <a16:colId xmlns:a16="http://schemas.microsoft.com/office/drawing/2014/main" val="3896774946"/>
                    </a:ext>
                  </a:extLst>
                </a:gridCol>
              </a:tblGrid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Lecture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Date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Topic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748982"/>
                  </a:ext>
                </a:extLst>
              </a:tr>
              <a:tr h="16822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Superconductor materials and phenomena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703634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CLASS --- qualifying exam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054026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History and occurrence of superconductivity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652402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Defining phenomena: zero resistance, diamagnetism, energy gap, …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01305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CLASS --- cancelled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85201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Phenomenological theories:  two-fluid, London, thermodynamic, ...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074901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Ginzburg-Landau theory 1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324405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Ginzburg-Landau theory 2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819890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Ginzburg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-Landau theory 3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37452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BCS theory 1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04633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BCS theory 2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287202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BCS theory 3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188042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BCS theory 4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082443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Beyond BCS --- unconventional superconductivity, …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932436"/>
                  </a:ext>
                </a:extLst>
              </a:tr>
              <a:tr h="16822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Quasiparticle and Josephson tunneling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848158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Quasiparticle tunneling - theory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183476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Quasiparticle tunneling - applications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67914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Josephson tunneling - theory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897245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Josephson tunneling – dc/ac effects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148847"/>
                  </a:ext>
                </a:extLst>
              </a:tr>
              <a:tr h="1722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Josephson tunneling – magnetic field effects and Josephson interferometry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789962"/>
                  </a:ext>
                </a:extLst>
              </a:tr>
              <a:tr h="1722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Josephson tunneling – the RSJ model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455547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Wed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Superconducting phenomenon/material paper due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492845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Josephson tunneling -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Microbridges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/SNS Junctions/SFS junctions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902598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dc SQUIDS - model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429235"/>
                  </a:ext>
                </a:extLst>
              </a:tr>
              <a:tr h="163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dc SQUIDS - operation and applications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60272"/>
                  </a:ext>
                </a:extLst>
              </a:tr>
              <a:tr h="16363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Superconductor devices for Quantum Information</a:t>
                      </a:r>
                    </a:p>
                  </a:txBody>
                  <a:tcPr marL="2932" marR="2932" marT="2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626607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Quantum computing --- advantages and algorithms </a:t>
                      </a:r>
                    </a:p>
                  </a:txBody>
                  <a:tcPr marL="2932" marR="2932" marT="2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68565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Macroscopic quantum tunneling and coherence</a:t>
                      </a:r>
                    </a:p>
                  </a:txBody>
                  <a:tcPr marL="2932" marR="2932" marT="2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901337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Conventional superconducting qubits</a:t>
                      </a:r>
                    </a:p>
                  </a:txBody>
                  <a:tcPr marL="2932" marR="2932" marT="2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140041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Superconducting qubit technology</a:t>
                      </a:r>
                    </a:p>
                  </a:txBody>
                  <a:tcPr marL="2932" marR="2932" marT="29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95387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Thanksgiving Break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308955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Thanksgiving Break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649456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Topological materials and Majorana fermions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7055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Majorana qubits --- nanowires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556309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Majorana qubits --- S-TI-S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junctiosn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113026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READING DAY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070151"/>
                  </a:ext>
                </a:extLst>
              </a:tr>
              <a:tr h="168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Wed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"FINAL EXAM" --- Superconductor device paper due</a:t>
                      </a:r>
                    </a:p>
                  </a:txBody>
                  <a:tcPr marL="2932" marR="2932" marT="29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20875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7433" y="232152"/>
            <a:ext cx="1742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Course content:</a:t>
            </a:r>
            <a:endParaRPr lang="en-US" b="1" dirty="0"/>
          </a:p>
        </p:txBody>
      </p:sp>
      <p:sp>
        <p:nvSpPr>
          <p:cNvPr id="5" name="Right Arrow 4"/>
          <p:cNvSpPr/>
          <p:nvPr/>
        </p:nvSpPr>
        <p:spPr>
          <a:xfrm>
            <a:off x="1568522" y="6509486"/>
            <a:ext cx="292100" cy="170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627130" y="3943818"/>
            <a:ext cx="292100" cy="170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6256" y="3875289"/>
            <a:ext cx="8367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Paper #1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46256" y="6424024"/>
            <a:ext cx="8367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Paper #2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842033" y="1213420"/>
            <a:ext cx="194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Superconductor materials and phenomena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842033" y="3403864"/>
            <a:ext cx="194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Superconductor device physics</a:t>
            </a:r>
            <a:endParaRPr lang="en-US" sz="1600" b="1" dirty="0"/>
          </a:p>
        </p:txBody>
      </p:sp>
      <p:sp>
        <p:nvSpPr>
          <p:cNvPr id="11" name="Right Brace 10"/>
          <p:cNvSpPr/>
          <p:nvPr/>
        </p:nvSpPr>
        <p:spPr>
          <a:xfrm>
            <a:off x="9529338" y="454832"/>
            <a:ext cx="168987" cy="2273366"/>
          </a:xfrm>
          <a:prstGeom prst="rightBrace">
            <a:avLst>
              <a:gd name="adj1" fmla="val 3078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9529338" y="2785839"/>
            <a:ext cx="168987" cy="1790899"/>
          </a:xfrm>
          <a:prstGeom prst="rightBrace">
            <a:avLst>
              <a:gd name="adj1" fmla="val 3078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9529338" y="4643390"/>
            <a:ext cx="245022" cy="1704704"/>
          </a:xfrm>
          <a:prstGeom prst="rightBrace">
            <a:avLst>
              <a:gd name="adj1" fmla="val 3078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022068" y="5182924"/>
            <a:ext cx="2055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Applications in quantum information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855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397AC-C02A-4DA5-B5DD-3929EF1A8403}"/>
              </a:ext>
            </a:extLst>
          </p:cNvPr>
          <p:cNvSpPr txBox="1"/>
          <p:nvPr/>
        </p:nvSpPr>
        <p:spPr>
          <a:xfrm>
            <a:off x="525762" y="140844"/>
            <a:ext cx="635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Type II Superconductivity</a:t>
            </a:r>
          </a:p>
          <a:p>
            <a:endParaRPr lang="en-US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177276-5127-4C71-A5A2-EAA85093077A}"/>
              </a:ext>
            </a:extLst>
          </p:cNvPr>
          <p:cNvSpPr txBox="1"/>
          <p:nvPr/>
        </p:nvSpPr>
        <p:spPr>
          <a:xfrm>
            <a:off x="533266" y="752109"/>
            <a:ext cx="18151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VORTEX STATE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9CEFA0-0DBD-4802-8ED3-0A3368DB14A3}"/>
                  </a:ext>
                </a:extLst>
              </p:cNvPr>
              <p:cNvSpPr txBox="1"/>
              <p:nvPr/>
            </p:nvSpPr>
            <p:spPr>
              <a:xfrm>
                <a:off x="671261" y="1889009"/>
                <a:ext cx="91827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</a:t>
                </a:r>
                <a:r>
                  <a:rPr lang="en-US" dirty="0"/>
                  <a:t>2) </a:t>
                </a:r>
                <a:r>
                  <a:rPr lang="en-US" dirty="0" smtClean="0"/>
                  <a:t>    </a:t>
                </a:r>
                <a:r>
                  <a:rPr lang="en-US" dirty="0" err="1" smtClean="0"/>
                  <a:t>Fluxoid</a:t>
                </a:r>
                <a:r>
                  <a:rPr lang="en-US" dirty="0" smtClean="0"/>
                  <a:t> </a:t>
                </a:r>
                <a:r>
                  <a:rPr lang="en-US" dirty="0"/>
                  <a:t>quantization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 smallest </a:t>
                </a:r>
                <a:r>
                  <a:rPr lang="en-US" dirty="0"/>
                  <a:t>flux unit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9CEFA0-0DBD-4802-8ED3-0A3368DB1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61" y="1889009"/>
                <a:ext cx="9182772" cy="369332"/>
              </a:xfrm>
              <a:prstGeom prst="rect">
                <a:avLst/>
              </a:prstGeom>
              <a:blipFill>
                <a:blip r:embed="rId2"/>
                <a:stretch>
                  <a:fillRect l="-53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A9FAF79-9E97-4DA2-B3D4-CB273B1C927C}"/>
              </a:ext>
            </a:extLst>
          </p:cNvPr>
          <p:cNvGrpSpPr/>
          <p:nvPr/>
        </p:nvGrpSpPr>
        <p:grpSpPr>
          <a:xfrm>
            <a:off x="611059" y="2690855"/>
            <a:ext cx="4630011" cy="1766499"/>
            <a:chOff x="627791" y="3780431"/>
            <a:chExt cx="4630011" cy="176649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CE4D97A-CFB5-4A80-B108-AE50425432D7}"/>
                </a:ext>
              </a:extLst>
            </p:cNvPr>
            <p:cNvGrpSpPr/>
            <p:nvPr/>
          </p:nvGrpSpPr>
          <p:grpSpPr>
            <a:xfrm>
              <a:off x="627791" y="3780431"/>
              <a:ext cx="4572007" cy="1766499"/>
              <a:chOff x="-6" y="3780431"/>
              <a:chExt cx="4572007" cy="1766499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EE1A5712-4A6B-4C1F-BAA0-F21414614E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9808" y="3780431"/>
                <a:ext cx="0" cy="14193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70843FAF-D925-45F6-9051-DED53836D407}"/>
                  </a:ext>
                </a:extLst>
              </p:cNvPr>
              <p:cNvCxnSpPr/>
              <p:nvPr/>
            </p:nvCxnSpPr>
            <p:spPr>
              <a:xfrm>
                <a:off x="846161" y="5172501"/>
                <a:ext cx="33846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299C3DA-F62C-4BD3-AD3D-C92A561AD09B}"/>
                  </a:ext>
                </a:extLst>
              </p:cNvPr>
              <p:cNvCxnSpPr/>
              <p:nvPr/>
            </p:nvCxnSpPr>
            <p:spPr>
              <a:xfrm flipV="1">
                <a:off x="859808" y="4612943"/>
                <a:ext cx="1269243" cy="58685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Freeform: Shape 12">
                <a:extLst>
                  <a:ext uri="{FF2B5EF4-FFF2-40B4-BE49-F238E27FC236}">
                    <a16:creationId xmlns:a16="http://schemas.microsoft.com/office/drawing/2014/main" id="{C9B61CC3-8B2F-40DF-AED9-A895955F9B2F}"/>
                  </a:ext>
                </a:extLst>
              </p:cNvPr>
              <p:cNvSpPr/>
              <p:nvPr/>
            </p:nvSpPr>
            <p:spPr>
              <a:xfrm>
                <a:off x="2115403" y="4612943"/>
                <a:ext cx="1173707" cy="573206"/>
              </a:xfrm>
              <a:custGeom>
                <a:avLst/>
                <a:gdLst>
                  <a:gd name="connsiteX0" fmla="*/ 0 w 1173707"/>
                  <a:gd name="connsiteY0" fmla="*/ 0 h 573206"/>
                  <a:gd name="connsiteX1" fmla="*/ 395785 w 1173707"/>
                  <a:gd name="connsiteY1" fmla="*/ 300251 h 573206"/>
                  <a:gd name="connsiteX2" fmla="*/ 1173707 w 1173707"/>
                  <a:gd name="connsiteY2" fmla="*/ 573206 h 57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3707" h="573206">
                    <a:moveTo>
                      <a:pt x="0" y="0"/>
                    </a:moveTo>
                    <a:cubicBezTo>
                      <a:pt x="100083" y="102358"/>
                      <a:pt x="200167" y="204717"/>
                      <a:pt x="395785" y="300251"/>
                    </a:cubicBezTo>
                    <a:cubicBezTo>
                      <a:pt x="591403" y="395785"/>
                      <a:pt x="882555" y="484495"/>
                      <a:pt x="1173707" y="573206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3EB3D72-FABC-42B8-A714-66C10F2B3B0F}"/>
                  </a:ext>
                </a:extLst>
              </p:cNvPr>
              <p:cNvCxnSpPr/>
              <p:nvPr/>
            </p:nvCxnSpPr>
            <p:spPr>
              <a:xfrm flipV="1">
                <a:off x="2115403" y="3780431"/>
                <a:ext cx="0" cy="1419366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74C6E1D-A454-49E7-A0C4-BEDE797397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5403" y="3917565"/>
                <a:ext cx="1603611" cy="695378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E971547-E992-47F4-9625-30BEFD111C57}"/>
                  </a:ext>
                </a:extLst>
              </p:cNvPr>
              <p:cNvCxnSpPr>
                <a:stCxn id="11" idx="2"/>
              </p:cNvCxnSpPr>
              <p:nvPr/>
            </p:nvCxnSpPr>
            <p:spPr>
              <a:xfrm flipV="1">
                <a:off x="3289110" y="4107976"/>
                <a:ext cx="0" cy="1078173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2F6C62A9-7F86-4124-BC62-060AC94092C3}"/>
                  </a:ext>
                </a:extLst>
              </p:cNvPr>
              <p:cNvCxnSpPr/>
              <p:nvPr/>
            </p:nvCxnSpPr>
            <p:spPr>
              <a:xfrm flipV="1">
                <a:off x="2715904" y="4415050"/>
                <a:ext cx="0" cy="54591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F85872-6947-47B3-A28E-213E4250DE8C}"/>
                  </a:ext>
                </a:extLst>
              </p:cNvPr>
              <p:cNvSpPr txBox="1"/>
              <p:nvPr/>
            </p:nvSpPr>
            <p:spPr>
              <a:xfrm>
                <a:off x="2739791" y="4503339"/>
                <a:ext cx="354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D3ECED-4302-402B-B2CB-726B7B4CB061}"/>
                  </a:ext>
                </a:extLst>
              </p:cNvPr>
              <p:cNvSpPr txBox="1"/>
              <p:nvPr/>
            </p:nvSpPr>
            <p:spPr>
              <a:xfrm>
                <a:off x="2205183" y="3939808"/>
                <a:ext cx="832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VORTEX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03A2466-08E9-40D4-96C6-581989B28ED3}"/>
                      </a:ext>
                    </a:extLst>
                  </p:cNvPr>
                  <p:cNvSpPr txBox="1"/>
                  <p:nvPr/>
                </p:nvSpPr>
                <p:spPr>
                  <a:xfrm>
                    <a:off x="3370998" y="3948766"/>
                    <a:ext cx="120100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 smtClean="0"/>
                      <a:t>NORMAL</a:t>
                    </a:r>
                    <a:endParaRPr lang="en-US" sz="14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03A2466-08E9-40D4-96C6-581989B28E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0998" y="3948766"/>
                    <a:ext cx="1201003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23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A01875A-6884-491E-A868-64AE31FC1EE4}"/>
                      </a:ext>
                    </a:extLst>
                  </p:cNvPr>
                  <p:cNvSpPr txBox="1"/>
                  <p:nvPr/>
                </p:nvSpPr>
                <p:spPr>
                  <a:xfrm>
                    <a:off x="876874" y="3939808"/>
                    <a:ext cx="120185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/>
                      <a:t>MEISSNER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A01875A-6884-491E-A868-64AE31FC1E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6874" y="3939808"/>
                    <a:ext cx="1201851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3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7E2E0EA6-F7FC-427E-9C68-0C914D6C17B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1634" y="5208376"/>
                    <a:ext cx="35483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E2E0EA6-F7FC-427E-9C68-0C914D6C17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1634" y="5208376"/>
                    <a:ext cx="354833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224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836A657-6FBF-43A4-9A57-5793A16ABB3D}"/>
                      </a:ext>
                    </a:extLst>
                  </p:cNvPr>
                  <p:cNvSpPr txBox="1"/>
                  <p:nvPr/>
                </p:nvSpPr>
                <p:spPr>
                  <a:xfrm>
                    <a:off x="3063926" y="5198717"/>
                    <a:ext cx="45036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C836A657-6FBF-43A4-9A57-5793A16ABB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63926" y="5198717"/>
                    <a:ext cx="450368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BBA3A5E-6DDE-4A52-A7CF-243C61BE2D86}"/>
                      </a:ext>
                    </a:extLst>
                  </p:cNvPr>
                  <p:cNvSpPr txBox="1"/>
                  <p:nvPr/>
                </p:nvSpPr>
                <p:spPr>
                  <a:xfrm>
                    <a:off x="-6" y="4415050"/>
                    <a:ext cx="71651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BBA3A5E-6DDE-4A52-A7CF-243C61BE2D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6" y="4415050"/>
                    <a:ext cx="71651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27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445119-0B5A-476B-8C8C-8596E757258D}"/>
                </a:ext>
              </a:extLst>
            </p:cNvPr>
            <p:cNvSpPr txBox="1"/>
            <p:nvPr/>
          </p:nvSpPr>
          <p:spPr>
            <a:xfrm>
              <a:off x="4848372" y="5001483"/>
              <a:ext cx="409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5301586-BF53-4F0F-97A5-35778C4ACBE3}"/>
              </a:ext>
            </a:extLst>
          </p:cNvPr>
          <p:cNvSpPr txBox="1"/>
          <p:nvPr/>
        </p:nvSpPr>
        <p:spPr>
          <a:xfrm>
            <a:off x="2518370" y="5298727"/>
            <a:ext cx="1603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Vortex density:</a:t>
            </a:r>
          </a:p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F5147B-1BDF-4874-BB62-125315D928CA}"/>
              </a:ext>
            </a:extLst>
          </p:cNvPr>
          <p:cNvGrpSpPr/>
          <p:nvPr/>
        </p:nvGrpSpPr>
        <p:grpSpPr>
          <a:xfrm>
            <a:off x="656112" y="4800245"/>
            <a:ext cx="1737360" cy="1554480"/>
            <a:chOff x="612700" y="5922226"/>
            <a:chExt cx="1737360" cy="155448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5C989F9-D7B0-49B7-B84A-A6B6F9BE1748}"/>
                </a:ext>
              </a:extLst>
            </p:cNvPr>
            <p:cNvSpPr/>
            <p:nvPr/>
          </p:nvSpPr>
          <p:spPr>
            <a:xfrm>
              <a:off x="612700" y="5922226"/>
              <a:ext cx="1737360" cy="15544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DC77A05-C6C1-48F4-BEFE-6752E80C43DB}"/>
                </a:ext>
              </a:extLst>
            </p:cNvPr>
            <p:cNvGrpSpPr/>
            <p:nvPr/>
          </p:nvGrpSpPr>
          <p:grpSpPr>
            <a:xfrm>
              <a:off x="804267" y="6043855"/>
              <a:ext cx="1366675" cy="336944"/>
              <a:chOff x="742500" y="6084326"/>
              <a:chExt cx="1366675" cy="336944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1B354CF-A7FA-4266-A181-A4508F1E89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2405" y="6096453"/>
                <a:ext cx="103641" cy="103641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B85FC40F-35D4-47E9-A25D-E7247645C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4247" y="6096453"/>
                <a:ext cx="103641" cy="103641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BF54150-D67B-451E-925A-9540EE300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67793" y="6084328"/>
                <a:ext cx="103641" cy="103641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FFC85D28-92D4-4357-B1A5-C1604DF9CD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9635" y="6084327"/>
                <a:ext cx="103641" cy="103641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6E059C6-7DEC-43E8-BCC0-A64A9755CB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3752" y="6084326"/>
                <a:ext cx="103641" cy="103641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94F0BA5-63B5-4C0C-8FE2-0462693C5F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2500" y="6301212"/>
                <a:ext cx="103641" cy="103641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2BD6EE7-437D-480F-BD36-45A0846322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6046" y="6301211"/>
                <a:ext cx="103641" cy="103641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C476D37-8338-4344-B150-5D4D84702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34886" y="6314859"/>
                <a:ext cx="103641" cy="10364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C2F13A2D-A6A6-4773-8793-419277435F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7605" y="6314859"/>
                <a:ext cx="103641" cy="103641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F4DE509-4BF7-4EDB-BB1D-0885E74C0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52815" y="6317629"/>
                <a:ext cx="103641" cy="1036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661302D4-787A-4CEA-B429-8169E1E7A0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05534" y="6314859"/>
                <a:ext cx="103641" cy="103641"/>
              </a:xfrm>
              <a:prstGeom prst="rect">
                <a:avLst/>
              </a:prstGeom>
            </p:spPr>
          </p:pic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032B5AA-BC6B-4C45-956A-5E59F6AE1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1147" y="6528763"/>
              <a:ext cx="1365622" cy="34140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94776DE-29B8-4005-A7C9-F13B76777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1146" y="6988105"/>
              <a:ext cx="1365622" cy="341406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43B3D0F-D3DE-4073-A658-22DDACC928B3}"/>
              </a:ext>
            </a:extLst>
          </p:cNvPr>
          <p:cNvGrpSpPr/>
          <p:nvPr/>
        </p:nvGrpSpPr>
        <p:grpSpPr>
          <a:xfrm>
            <a:off x="4582564" y="4581069"/>
            <a:ext cx="7074401" cy="3459881"/>
            <a:chOff x="-1060617" y="7455303"/>
            <a:chExt cx="6913110" cy="345988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37D7046-1377-4E55-A479-2B2B67E742C1}"/>
                </a:ext>
              </a:extLst>
            </p:cNvPr>
            <p:cNvGrpSpPr/>
            <p:nvPr/>
          </p:nvGrpSpPr>
          <p:grpSpPr>
            <a:xfrm>
              <a:off x="-1060617" y="7455303"/>
              <a:ext cx="5268354" cy="3459881"/>
              <a:chOff x="-1060617" y="7455303"/>
              <a:chExt cx="5268354" cy="3459881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C31CE55-6135-440B-A4A8-E130D45DA901}"/>
                  </a:ext>
                </a:extLst>
              </p:cNvPr>
              <p:cNvGrpSpPr/>
              <p:nvPr/>
            </p:nvGrpSpPr>
            <p:grpSpPr>
              <a:xfrm>
                <a:off x="-1060617" y="8273264"/>
                <a:ext cx="4112043" cy="2178199"/>
                <a:chOff x="6018076" y="6138165"/>
                <a:chExt cx="4112043" cy="2178199"/>
              </a:xfrm>
              <a:pattFill prst="dkUpDiag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bg1"/>
                </a:bgClr>
              </a:pattFill>
            </p:grpSpPr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4EAFA245-B9F2-4792-9D49-435CAEE6C326}"/>
                    </a:ext>
                  </a:extLst>
                </p:cNvPr>
                <p:cNvSpPr/>
                <p:nvPr/>
              </p:nvSpPr>
              <p:spPr>
                <a:xfrm>
                  <a:off x="6018076" y="6138165"/>
                  <a:ext cx="4112043" cy="2178199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Arc 66">
                  <a:extLst>
                    <a:ext uri="{FF2B5EF4-FFF2-40B4-BE49-F238E27FC236}">
                      <a16:creationId xmlns:a16="http://schemas.microsoft.com/office/drawing/2014/main" id="{D0411475-709E-482D-BB28-1C3B560276AE}"/>
                    </a:ext>
                  </a:extLst>
                </p:cNvPr>
                <p:cNvSpPr/>
                <p:nvPr/>
              </p:nvSpPr>
              <p:spPr>
                <a:xfrm>
                  <a:off x="6038827" y="6581518"/>
                  <a:ext cx="4091292" cy="1291492"/>
                </a:xfrm>
                <a:prstGeom prst="arc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CAAFAF08-C86B-424D-9295-E97F9CA4AB96}"/>
                  </a:ext>
                </a:extLst>
              </p:cNvPr>
              <p:cNvCxnSpPr/>
              <p:nvPr/>
            </p:nvCxnSpPr>
            <p:spPr>
              <a:xfrm flipV="1">
                <a:off x="1009766" y="7472188"/>
                <a:ext cx="0" cy="19038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C49FDCAA-829E-471D-AF6E-218380EF535F}"/>
                  </a:ext>
                </a:extLst>
              </p:cNvPr>
              <p:cNvCxnSpPr/>
              <p:nvPr/>
            </p:nvCxnSpPr>
            <p:spPr>
              <a:xfrm>
                <a:off x="1009766" y="9362364"/>
                <a:ext cx="269756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id="{F42F7506-D1B1-418E-B99E-D57B6155FA2D}"/>
                  </a:ext>
                </a:extLst>
              </p:cNvPr>
              <p:cNvSpPr/>
              <p:nvPr/>
            </p:nvSpPr>
            <p:spPr>
              <a:xfrm>
                <a:off x="-994509" y="7818181"/>
                <a:ext cx="4045935" cy="3097003"/>
              </a:xfrm>
              <a:prstGeom prst="arc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2F88571C-D109-4F62-8F2B-727243AC8F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22362" y="8692367"/>
                <a:ext cx="0" cy="31770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6AB960FB-0D99-4267-A72E-96167FAA4C54}"/>
                  </a:ext>
                </a:extLst>
              </p:cNvPr>
              <p:cNvCxnSpPr/>
              <p:nvPr/>
            </p:nvCxnSpPr>
            <p:spPr>
              <a:xfrm>
                <a:off x="2222362" y="8304423"/>
                <a:ext cx="0" cy="328387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D7FB414-CF5A-4097-8FBC-0A8E84DDB2DF}"/>
                  </a:ext>
                </a:extLst>
              </p:cNvPr>
              <p:cNvCxnSpPr/>
              <p:nvPr/>
            </p:nvCxnSpPr>
            <p:spPr>
              <a:xfrm>
                <a:off x="2222362" y="7894683"/>
                <a:ext cx="0" cy="35433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8DDC05-EA66-44DC-AB85-B5B1002CDB58}"/>
                  </a:ext>
                </a:extLst>
              </p:cNvPr>
              <p:cNvSpPr txBox="1"/>
              <p:nvPr/>
            </p:nvSpPr>
            <p:spPr>
              <a:xfrm>
                <a:off x="1053275" y="7912245"/>
                <a:ext cx="10372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SURFACE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0CF72C6-BF13-4C10-8569-CCB69ED4D3EA}"/>
                  </a:ext>
                </a:extLst>
              </p:cNvPr>
              <p:cNvSpPr txBox="1"/>
              <p:nvPr/>
            </p:nvSpPr>
            <p:spPr>
              <a:xfrm>
                <a:off x="1050118" y="8906760"/>
                <a:ext cx="1021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MEISSNER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2333BEE5-B58B-42AA-9319-6B0CB98E0E4C}"/>
                      </a:ext>
                    </a:extLst>
                  </p:cNvPr>
                  <p:cNvSpPr txBox="1"/>
                  <p:nvPr/>
                </p:nvSpPr>
                <p:spPr>
                  <a:xfrm>
                    <a:off x="534374" y="7590932"/>
                    <a:ext cx="459170" cy="3944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2333BEE5-B58B-42AA-9319-6B0CB98E0E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374" y="7590932"/>
                    <a:ext cx="459170" cy="39440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8556525A-23D7-43DD-85B7-A38B3D528BE2}"/>
                      </a:ext>
                    </a:extLst>
                  </p:cNvPr>
                  <p:cNvSpPr txBox="1"/>
                  <p:nvPr/>
                </p:nvSpPr>
                <p:spPr>
                  <a:xfrm>
                    <a:off x="507089" y="8047297"/>
                    <a:ext cx="459169" cy="3931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8556525A-23D7-43DD-85B7-A38B3D528B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089" y="8047297"/>
                    <a:ext cx="459169" cy="3931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73A4E4B9-4C81-4CDE-A2AF-A2C27EC4DDF8}"/>
                      </a:ext>
                    </a:extLst>
                  </p:cNvPr>
                  <p:cNvSpPr txBox="1"/>
                  <p:nvPr/>
                </p:nvSpPr>
                <p:spPr>
                  <a:xfrm>
                    <a:off x="476227" y="8499002"/>
                    <a:ext cx="600502" cy="3931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73A4E4B9-4C81-4CDE-A2AF-A2C27EC4DD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227" y="8499002"/>
                    <a:ext cx="600502" cy="3931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3EA3BE31-B40D-4E34-A069-3A9E9AF89209}"/>
                      </a:ext>
                    </a:extLst>
                  </p:cNvPr>
                  <p:cNvSpPr txBox="1"/>
                  <p:nvPr/>
                </p:nvSpPr>
                <p:spPr>
                  <a:xfrm>
                    <a:off x="2902022" y="9325526"/>
                    <a:ext cx="29880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3EA3BE31-B40D-4E34-A069-3A9E9AF892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22" y="9325526"/>
                    <a:ext cx="298808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122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18CCE090-DC87-4107-B0BE-5B3BB53CE6E8}"/>
                      </a:ext>
                    </a:extLst>
                  </p:cNvPr>
                  <p:cNvSpPr txBox="1"/>
                  <p:nvPr/>
                </p:nvSpPr>
                <p:spPr>
                  <a:xfrm>
                    <a:off x="3695945" y="9177697"/>
                    <a:ext cx="51179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18CCE090-DC87-4107-B0BE-5B3BB53CE6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5945" y="9177697"/>
                    <a:ext cx="511792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215D6FE-A63D-4029-9559-B74C58F5A69D}"/>
                  </a:ext>
                </a:extLst>
              </p:cNvPr>
              <p:cNvSpPr txBox="1"/>
              <p:nvPr/>
            </p:nvSpPr>
            <p:spPr>
              <a:xfrm>
                <a:off x="1061586" y="7455303"/>
                <a:ext cx="13389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NORMAL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5FD76EC-4728-4119-98D1-6BB4F5C246A5}"/>
                  </a:ext>
                </a:extLst>
              </p:cNvPr>
              <p:cNvSpPr txBox="1"/>
              <p:nvPr/>
            </p:nvSpPr>
            <p:spPr>
              <a:xfrm>
                <a:off x="1074026" y="8378064"/>
                <a:ext cx="7915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VORTEX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311B51-8D9E-49AA-97CD-07584208AC53}"/>
                </a:ext>
              </a:extLst>
            </p:cNvPr>
            <p:cNvSpPr txBox="1"/>
            <p:nvPr/>
          </p:nvSpPr>
          <p:spPr>
            <a:xfrm>
              <a:off x="2632506" y="7834738"/>
              <a:ext cx="2740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nucleation of SC at surface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7B0E35D-D5FA-4B91-BA59-5963C9135697}"/>
                </a:ext>
              </a:extLst>
            </p:cNvPr>
            <p:cNvSpPr txBox="1"/>
            <p:nvPr/>
          </p:nvSpPr>
          <p:spPr>
            <a:xfrm>
              <a:off x="2951619" y="8257312"/>
              <a:ext cx="2575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nucleation of SC in bulk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C9244C7-315A-449B-AB14-06DEA3592AEA}"/>
                </a:ext>
              </a:extLst>
            </p:cNvPr>
            <p:cNvSpPr txBox="1"/>
            <p:nvPr/>
          </p:nvSpPr>
          <p:spPr>
            <a:xfrm>
              <a:off x="3277296" y="8748168"/>
              <a:ext cx="2575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flux entry into SC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4102725" y="5153531"/>
                <a:ext cx="969753" cy="65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725" y="5153531"/>
                <a:ext cx="969753" cy="65768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3429000" y="177756"/>
                <a:ext cx="47819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&gt;"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field </a:t>
                </a:r>
                <a:r>
                  <a:rPr lang="en-US" dirty="0" smtClean="0"/>
                  <a:t>penetrates </a:t>
                </a:r>
                <a:r>
                  <a:rPr lang="en-US" dirty="0"/>
                  <a:t>in discrete vortices</a:t>
                </a: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77756"/>
                <a:ext cx="4781950" cy="369332"/>
              </a:xfrm>
              <a:prstGeom prst="rect">
                <a:avLst/>
              </a:prstGeom>
              <a:blipFill>
                <a:blip r:embed="rId19"/>
                <a:stretch>
                  <a:fillRect t="-8197" r="-38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97852" y="1220319"/>
                <a:ext cx="8489950" cy="532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(1)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&gt;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   negative surface energy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   maximize N-S interface area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52" y="1220319"/>
                <a:ext cx="8489950" cy="532838"/>
              </a:xfrm>
              <a:prstGeom prst="rect">
                <a:avLst/>
              </a:prstGeom>
              <a:blipFill>
                <a:blip r:embed="rId20"/>
                <a:stretch>
                  <a:fillRect l="-574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5442371" y="2012851"/>
            <a:ext cx="6280326" cy="2855312"/>
            <a:chOff x="3968270" y="275738"/>
            <a:chExt cx="7441174" cy="3190914"/>
          </a:xfrm>
        </p:grpSpPr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33D8D742-2BE7-403F-ABFC-6D1552793493}"/>
                </a:ext>
              </a:extLst>
            </p:cNvPr>
            <p:cNvSpPr/>
            <p:nvPr/>
          </p:nvSpPr>
          <p:spPr>
            <a:xfrm>
              <a:off x="3968270" y="1380299"/>
              <a:ext cx="3697791" cy="2086353"/>
            </a:xfrm>
            <a:prstGeom prst="arc">
              <a:avLst/>
            </a:prstGeom>
            <a:ln w="28575">
              <a:solidFill>
                <a:srgbClr val="000099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7F98EB3-2843-483C-AF8C-1F32672D37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0192" y="275738"/>
              <a:ext cx="0" cy="21477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8EEED87C-8E55-47E4-87D3-2C1C9137CE3D}"/>
                </a:ext>
              </a:extLst>
            </p:cNvPr>
            <p:cNvCxnSpPr/>
            <p:nvPr/>
          </p:nvCxnSpPr>
          <p:spPr>
            <a:xfrm>
              <a:off x="5766920" y="2423477"/>
              <a:ext cx="37865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Freeform: Shape 18">
              <a:extLst>
                <a:ext uri="{FF2B5EF4-FFF2-40B4-BE49-F238E27FC236}">
                  <a16:creationId xmlns:a16="http://schemas.microsoft.com/office/drawing/2014/main" id="{B44A06F2-7FE8-427A-AD0C-20972C53C031}"/>
                </a:ext>
              </a:extLst>
            </p:cNvPr>
            <p:cNvSpPr/>
            <p:nvPr/>
          </p:nvSpPr>
          <p:spPr>
            <a:xfrm>
              <a:off x="5778735" y="1581980"/>
              <a:ext cx="1101945" cy="843509"/>
            </a:xfrm>
            <a:custGeom>
              <a:avLst/>
              <a:gdLst>
                <a:gd name="connsiteX0" fmla="*/ 0 w 996286"/>
                <a:gd name="connsiteY0" fmla="*/ 668740 h 668740"/>
                <a:gd name="connsiteX1" fmla="*/ 586854 w 996286"/>
                <a:gd name="connsiteY1" fmla="*/ 382137 h 668740"/>
                <a:gd name="connsiteX2" fmla="*/ 996286 w 996286"/>
                <a:gd name="connsiteY2" fmla="*/ 0 h 66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286" h="668740">
                  <a:moveTo>
                    <a:pt x="0" y="668740"/>
                  </a:moveTo>
                  <a:cubicBezTo>
                    <a:pt x="210403" y="581167"/>
                    <a:pt x="420806" y="493594"/>
                    <a:pt x="586854" y="382137"/>
                  </a:cubicBezTo>
                  <a:cubicBezTo>
                    <a:pt x="752902" y="270680"/>
                    <a:pt x="874594" y="135340"/>
                    <a:pt x="996286" y="0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6" name="Freeform: Shape 21">
              <a:extLst>
                <a:ext uri="{FF2B5EF4-FFF2-40B4-BE49-F238E27FC236}">
                  <a16:creationId xmlns:a16="http://schemas.microsoft.com/office/drawing/2014/main" id="{FB62DACD-0AFE-48BF-8B1A-8CE86E5F2A20}"/>
                </a:ext>
              </a:extLst>
            </p:cNvPr>
            <p:cNvSpPr/>
            <p:nvPr/>
          </p:nvSpPr>
          <p:spPr>
            <a:xfrm>
              <a:off x="6883655" y="889388"/>
              <a:ext cx="1523492" cy="690340"/>
            </a:xfrm>
            <a:custGeom>
              <a:avLst/>
              <a:gdLst>
                <a:gd name="connsiteX0" fmla="*/ 0 w 1405719"/>
                <a:gd name="connsiteY0" fmla="*/ 614149 h 614149"/>
                <a:gd name="connsiteX1" fmla="*/ 409433 w 1405719"/>
                <a:gd name="connsiteY1" fmla="*/ 136478 h 614149"/>
                <a:gd name="connsiteX2" fmla="*/ 736979 w 1405719"/>
                <a:gd name="connsiteY2" fmla="*/ 0 h 614149"/>
                <a:gd name="connsiteX3" fmla="*/ 1078173 w 1405719"/>
                <a:gd name="connsiteY3" fmla="*/ 136478 h 614149"/>
                <a:gd name="connsiteX4" fmla="*/ 1405719 w 1405719"/>
                <a:gd name="connsiteY4" fmla="*/ 614149 h 6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5719" h="614149">
                  <a:moveTo>
                    <a:pt x="0" y="614149"/>
                  </a:moveTo>
                  <a:cubicBezTo>
                    <a:pt x="143301" y="426492"/>
                    <a:pt x="286603" y="238836"/>
                    <a:pt x="409433" y="136478"/>
                  </a:cubicBezTo>
                  <a:cubicBezTo>
                    <a:pt x="532263" y="34120"/>
                    <a:pt x="625522" y="0"/>
                    <a:pt x="736979" y="0"/>
                  </a:cubicBezTo>
                  <a:cubicBezTo>
                    <a:pt x="848436" y="0"/>
                    <a:pt x="966716" y="34120"/>
                    <a:pt x="1078173" y="136478"/>
                  </a:cubicBezTo>
                  <a:cubicBezTo>
                    <a:pt x="1189630" y="238836"/>
                    <a:pt x="1297674" y="426492"/>
                    <a:pt x="1405719" y="614149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7" name="Freeform: Shape 23">
              <a:extLst>
                <a:ext uri="{FF2B5EF4-FFF2-40B4-BE49-F238E27FC236}">
                  <a16:creationId xmlns:a16="http://schemas.microsoft.com/office/drawing/2014/main" id="{E00BCDAD-9BDB-45C1-9F5A-2F3053A43CD6}"/>
                </a:ext>
              </a:extLst>
            </p:cNvPr>
            <p:cNvSpPr/>
            <p:nvPr/>
          </p:nvSpPr>
          <p:spPr>
            <a:xfrm>
              <a:off x="7194271" y="459841"/>
              <a:ext cx="329484" cy="690339"/>
            </a:xfrm>
            <a:custGeom>
              <a:avLst/>
              <a:gdLst>
                <a:gd name="connsiteX0" fmla="*/ 0 w 259307"/>
                <a:gd name="connsiteY0" fmla="*/ 614149 h 614149"/>
                <a:gd name="connsiteX1" fmla="*/ 204716 w 259307"/>
                <a:gd name="connsiteY1" fmla="*/ 232012 h 614149"/>
                <a:gd name="connsiteX2" fmla="*/ 259307 w 259307"/>
                <a:gd name="connsiteY2" fmla="*/ 0 h 6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307" h="614149">
                  <a:moveTo>
                    <a:pt x="0" y="614149"/>
                  </a:moveTo>
                  <a:cubicBezTo>
                    <a:pt x="80749" y="474259"/>
                    <a:pt x="161498" y="334370"/>
                    <a:pt x="204716" y="232012"/>
                  </a:cubicBezTo>
                  <a:cubicBezTo>
                    <a:pt x="247934" y="129654"/>
                    <a:pt x="253620" y="64827"/>
                    <a:pt x="259307" y="0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905CC6F-AF4B-438F-8E33-EA1DFCD6C382}"/>
                </a:ext>
              </a:extLst>
            </p:cNvPr>
            <p:cNvSpPr txBox="1"/>
            <p:nvPr/>
          </p:nvSpPr>
          <p:spPr>
            <a:xfrm>
              <a:off x="8136458" y="761579"/>
              <a:ext cx="325405" cy="378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B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1B2ED84-5D07-484D-ABB3-87E9D5D1323F}"/>
                </a:ext>
              </a:extLst>
            </p:cNvPr>
            <p:cNvSpPr txBox="1"/>
            <p:nvPr/>
          </p:nvSpPr>
          <p:spPr>
            <a:xfrm>
              <a:off x="5811296" y="2208691"/>
              <a:ext cx="3668214" cy="65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I	  I	    I	      I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121E4CBF-83FA-4157-8D00-65C814E34AE4}"/>
                    </a:ext>
                  </a:extLst>
                </p:cNvPr>
                <p:cNvSpPr txBox="1"/>
                <p:nvPr/>
              </p:nvSpPr>
              <p:spPr>
                <a:xfrm>
                  <a:off x="5930344" y="2496270"/>
                  <a:ext cx="399363" cy="3783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121E4CBF-83FA-4157-8D00-65C814E34A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0344" y="2496270"/>
                  <a:ext cx="399363" cy="378346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1EB1599-7896-4274-9126-11B163D20134}"/>
                    </a:ext>
                  </a:extLst>
                </p:cNvPr>
                <p:cNvSpPr txBox="1"/>
                <p:nvPr/>
              </p:nvSpPr>
              <p:spPr>
                <a:xfrm>
                  <a:off x="9037297" y="2490964"/>
                  <a:ext cx="316162" cy="3783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1EB1599-7896-4274-9126-11B163D201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7297" y="2490964"/>
                  <a:ext cx="316162" cy="378346"/>
                </a:xfrm>
                <a:prstGeom prst="rect">
                  <a:avLst/>
                </a:prstGeom>
                <a:blipFill>
                  <a:blip r:embed="rId22"/>
                  <a:stretch>
                    <a:fillRect r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AFA33FDF-B7D3-40AA-8E0B-4AF791C97528}"/>
                    </a:ext>
                  </a:extLst>
                </p:cNvPr>
                <p:cNvSpPr txBox="1"/>
                <p:nvPr/>
              </p:nvSpPr>
              <p:spPr>
                <a:xfrm>
                  <a:off x="6963001" y="2495188"/>
                  <a:ext cx="316162" cy="3783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AFA33FDF-B7D3-40AA-8E0B-4AF791C975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3001" y="2495188"/>
                  <a:ext cx="316162" cy="378346"/>
                </a:xfrm>
                <a:prstGeom prst="rect">
                  <a:avLst/>
                </a:prstGeom>
                <a:blipFill>
                  <a:blip r:embed="rId23"/>
                  <a:stretch>
                    <a:fillRect r="-6818"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19635D4C-1607-45FB-9FE5-3745493AEFA4}"/>
                    </a:ext>
                  </a:extLst>
                </p:cNvPr>
                <p:cNvSpPr txBox="1"/>
                <p:nvPr/>
              </p:nvSpPr>
              <p:spPr>
                <a:xfrm>
                  <a:off x="7916748" y="2498599"/>
                  <a:ext cx="417489" cy="3783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19635D4C-1607-45FB-9FE5-3745493AEF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748" y="2498599"/>
                  <a:ext cx="417489" cy="378346"/>
                </a:xfrm>
                <a:prstGeom prst="rect">
                  <a:avLst/>
                </a:prstGeom>
                <a:blipFill>
                  <a:blip r:embed="rId24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1EF472B0-BE29-49F2-8A46-787A09B6ABF3}"/>
                    </a:ext>
                  </a:extLst>
                </p:cNvPr>
                <p:cNvSpPr txBox="1"/>
                <p:nvPr/>
              </p:nvSpPr>
              <p:spPr>
                <a:xfrm>
                  <a:off x="9879214" y="1022652"/>
                  <a:ext cx="1066800" cy="508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sz="1600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rgbClr val="000099"/>
                    </a:solidFill>
                  </a:endParaRPr>
                </a:p>
              </p:txBody>
            </p:sp>
          </mc:Choice>
          <mc:Fallback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1EF472B0-BE29-49F2-8A46-787A09B6AB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9214" y="1022652"/>
                  <a:ext cx="1066800" cy="508905"/>
                </a:xfrm>
                <a:prstGeom prst="rect">
                  <a:avLst/>
                </a:prstGeom>
                <a:blipFill>
                  <a:blip r:embed="rId25"/>
                  <a:stretch>
                    <a:fillRect t="-65333" r="-37162" b="-8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52CE1214-9C70-408F-9850-3039AE33111D}"/>
                    </a:ext>
                  </a:extLst>
                </p:cNvPr>
                <p:cNvSpPr txBox="1"/>
                <p:nvPr/>
              </p:nvSpPr>
              <p:spPr>
                <a:xfrm>
                  <a:off x="9461020" y="1135274"/>
                  <a:ext cx="754351" cy="3783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1600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000099"/>
                    </a:solidFill>
                  </a:endParaRPr>
                </a:p>
              </p:txBody>
            </p:sp>
          </mc:Choice>
          <mc:Fallback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52CE1214-9C70-408F-9850-3039AE331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1020" y="1135274"/>
                  <a:ext cx="754351" cy="378346"/>
                </a:xfrm>
                <a:prstGeom prst="rect">
                  <a:avLst/>
                </a:prstGeom>
                <a:blipFill>
                  <a:blip r:embed="rId26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DD894DF-1FCC-47B3-894C-8B03C86179B0}"/>
                </a:ext>
              </a:extLst>
            </p:cNvPr>
            <p:cNvSpPr txBox="1"/>
            <p:nvPr/>
          </p:nvSpPr>
          <p:spPr>
            <a:xfrm>
              <a:off x="9559546" y="2215901"/>
              <a:ext cx="316162" cy="378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C279E47-BF80-4CFE-8254-F5D4AA148638}"/>
                    </a:ext>
                  </a:extLst>
                </p:cNvPr>
                <p:cNvSpPr txBox="1"/>
                <p:nvPr/>
              </p:nvSpPr>
              <p:spPr>
                <a:xfrm>
                  <a:off x="8136458" y="598832"/>
                  <a:ext cx="1456572" cy="721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func>
                          <m:func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C279E47-BF80-4CFE-8254-F5D4AA1486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6458" y="598832"/>
                  <a:ext cx="1456572" cy="721438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Freeform: Shape 18">
              <a:extLst>
                <a:ext uri="{FF2B5EF4-FFF2-40B4-BE49-F238E27FC236}">
                  <a16:creationId xmlns:a16="http://schemas.microsoft.com/office/drawing/2014/main" id="{B44A06F2-7FE8-427A-AD0C-20972C53C031}"/>
                </a:ext>
              </a:extLst>
            </p:cNvPr>
            <p:cNvSpPr/>
            <p:nvPr/>
          </p:nvSpPr>
          <p:spPr>
            <a:xfrm flipH="1">
              <a:off x="8408760" y="1584640"/>
              <a:ext cx="906419" cy="831628"/>
            </a:xfrm>
            <a:custGeom>
              <a:avLst/>
              <a:gdLst>
                <a:gd name="connsiteX0" fmla="*/ 0 w 996286"/>
                <a:gd name="connsiteY0" fmla="*/ 668740 h 668740"/>
                <a:gd name="connsiteX1" fmla="*/ 586854 w 996286"/>
                <a:gd name="connsiteY1" fmla="*/ 382137 h 668740"/>
                <a:gd name="connsiteX2" fmla="*/ 996286 w 996286"/>
                <a:gd name="connsiteY2" fmla="*/ 0 h 66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286" h="668740">
                  <a:moveTo>
                    <a:pt x="0" y="668740"/>
                  </a:moveTo>
                  <a:cubicBezTo>
                    <a:pt x="210403" y="581167"/>
                    <a:pt x="420806" y="493594"/>
                    <a:pt x="586854" y="382137"/>
                  </a:cubicBezTo>
                  <a:cubicBezTo>
                    <a:pt x="752902" y="270680"/>
                    <a:pt x="874594" y="135340"/>
                    <a:pt x="996286" y="0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0" name="Arc 89">
              <a:extLst>
                <a:ext uri="{FF2B5EF4-FFF2-40B4-BE49-F238E27FC236}">
                  <a16:creationId xmlns:a16="http://schemas.microsoft.com/office/drawing/2014/main" id="{33D8D742-2BE7-403F-ABFC-6D1552793493}"/>
                </a:ext>
              </a:extLst>
            </p:cNvPr>
            <p:cNvSpPr/>
            <p:nvPr/>
          </p:nvSpPr>
          <p:spPr>
            <a:xfrm flipH="1">
              <a:off x="7666061" y="1380299"/>
              <a:ext cx="3743383" cy="2086353"/>
            </a:xfrm>
            <a:prstGeom prst="arc">
              <a:avLst/>
            </a:prstGeom>
            <a:ln w="28575">
              <a:solidFill>
                <a:srgbClr val="000099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1" name="Freeform: Shape 23">
              <a:extLst>
                <a:ext uri="{FF2B5EF4-FFF2-40B4-BE49-F238E27FC236}">
                  <a16:creationId xmlns:a16="http://schemas.microsoft.com/office/drawing/2014/main" id="{E00BCDAD-9BDB-45C1-9F5A-2F3053A43CD6}"/>
                </a:ext>
              </a:extLst>
            </p:cNvPr>
            <p:cNvSpPr/>
            <p:nvPr/>
          </p:nvSpPr>
          <p:spPr>
            <a:xfrm flipH="1">
              <a:off x="7796630" y="459842"/>
              <a:ext cx="384952" cy="719412"/>
            </a:xfrm>
            <a:custGeom>
              <a:avLst/>
              <a:gdLst>
                <a:gd name="connsiteX0" fmla="*/ 0 w 259307"/>
                <a:gd name="connsiteY0" fmla="*/ 614149 h 614149"/>
                <a:gd name="connsiteX1" fmla="*/ 204716 w 259307"/>
                <a:gd name="connsiteY1" fmla="*/ 232012 h 614149"/>
                <a:gd name="connsiteX2" fmla="*/ 259307 w 259307"/>
                <a:gd name="connsiteY2" fmla="*/ 0 h 6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307" h="614149">
                  <a:moveTo>
                    <a:pt x="0" y="614149"/>
                  </a:moveTo>
                  <a:cubicBezTo>
                    <a:pt x="80749" y="474259"/>
                    <a:pt x="161498" y="334370"/>
                    <a:pt x="204716" y="232012"/>
                  </a:cubicBezTo>
                  <a:cubicBezTo>
                    <a:pt x="247934" y="129654"/>
                    <a:pt x="253620" y="64827"/>
                    <a:pt x="259307" y="0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95113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12" y="0"/>
            <a:ext cx="8904542" cy="667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143000" y="1523999"/>
                <a:ext cx="388620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Nucleation of SC</a:t>
                </a:r>
                <a:r>
                  <a:rPr lang="en-US" sz="2000" b="1" dirty="0"/>
                  <a:t> </a:t>
                </a:r>
                <a:r>
                  <a:rPr lang="en-US" sz="2000" b="1" dirty="0" smtClean="0"/>
                  <a:t>in the bulk                </a:t>
                </a:r>
              </a:p>
              <a:p>
                <a:endParaRPr lang="en-US" sz="2000" b="1" dirty="0"/>
              </a:p>
              <a:p>
                <a:r>
                  <a:rPr lang="en-US" dirty="0" smtClean="0"/>
                  <a:t>When does SC start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is lowered</a:t>
                </a:r>
                <a:r>
                  <a:rPr lang="en-US" dirty="0" smtClean="0"/>
                  <a:t>?</a:t>
                </a:r>
                <a:endParaRPr lang="en-US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23999"/>
                <a:ext cx="3886200" cy="984885"/>
              </a:xfrm>
              <a:prstGeom prst="rect">
                <a:avLst/>
              </a:prstGeom>
              <a:blipFill>
                <a:blip r:embed="rId2"/>
                <a:stretch>
                  <a:fillRect l="-1727" t="-3086" r="-4867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924800" y="1711642"/>
            <a:ext cx="2290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“upper </a:t>
            </a:r>
            <a:r>
              <a:rPr lang="en-US" sz="2000" dirty="0"/>
              <a:t>critical </a:t>
            </a:r>
            <a:r>
              <a:rPr lang="en-US" sz="2000" dirty="0" smtClean="0"/>
              <a:t>field”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5557911" y="1819671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934200" y="1733916"/>
                <a:ext cx="6275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733916"/>
                <a:ext cx="62754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62852" y="4659953"/>
                <a:ext cx="40526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Vortex </a:t>
                </a:r>
                <a:r>
                  <a:rPr lang="en-US" b="1" dirty="0" smtClean="0"/>
                  <a:t>Nucleation</a:t>
                </a:r>
              </a:p>
              <a:p>
                <a:endParaRPr lang="en-US" b="1" dirty="0"/>
              </a:p>
              <a:p>
                <a:r>
                  <a:rPr lang="en-US" dirty="0"/>
                  <a:t>W</a:t>
                </a:r>
                <a:r>
                  <a:rPr lang="en-US" dirty="0" smtClean="0"/>
                  <a:t>hen </a:t>
                </a:r>
                <a:r>
                  <a:rPr lang="en-US" dirty="0"/>
                  <a:t>do vortices enter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raised?</a:t>
                </a:r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852" y="4659953"/>
                <a:ext cx="4052668" cy="923330"/>
              </a:xfrm>
              <a:prstGeom prst="rect">
                <a:avLst/>
              </a:prstGeom>
              <a:blipFill>
                <a:blip r:embed="rId4"/>
                <a:stretch>
                  <a:fillRect l="-1203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92252" y="4917861"/>
            <a:ext cx="2259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“lower </a:t>
            </a:r>
            <a:r>
              <a:rPr lang="en-US" sz="2000" dirty="0"/>
              <a:t>critical </a:t>
            </a:r>
            <a:r>
              <a:rPr lang="en-US" sz="2000" dirty="0" smtClean="0"/>
              <a:t>field”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5406252" y="4994061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701652" y="4940135"/>
                <a:ext cx="6275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652" y="4940135"/>
                <a:ext cx="62754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178169" y="524597"/>
            <a:ext cx="288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When do these states form?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56903" y="2955470"/>
            <a:ext cx="207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“upper </a:t>
            </a:r>
            <a:r>
              <a:rPr lang="en-US" dirty="0"/>
              <a:t>critical </a:t>
            </a:r>
            <a:r>
              <a:rPr lang="en-US" dirty="0" smtClean="0"/>
              <a:t>field”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698500" y="2838708"/>
                <a:ext cx="3312189" cy="602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500" y="2838708"/>
                <a:ext cx="3312189" cy="602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6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  <p:bldP spid="8" grpId="0" animBg="1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00986" y="209130"/>
                <a:ext cx="7315200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Vortex Nucleation</a:t>
                </a:r>
                <a:r>
                  <a:rPr lang="en-US" dirty="0"/>
                  <a:t>: </a:t>
                </a:r>
                <a:endParaRPr lang="en-US" dirty="0" smtClean="0"/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When </a:t>
                </a:r>
                <a:r>
                  <a:rPr lang="en-US" dirty="0"/>
                  <a:t>do vortices enter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raised?</a:t>
                </a:r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86" y="209130"/>
                <a:ext cx="7315200" cy="723275"/>
              </a:xfrm>
              <a:prstGeom prst="rect">
                <a:avLst/>
              </a:prstGeom>
              <a:blipFill>
                <a:blip r:embed="rId2"/>
                <a:stretch>
                  <a:fillRect l="-750" t="-4202" b="-1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36721" y="1105448"/>
                <a:ext cx="2380523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Define </a:t>
                </a:r>
                <a:r>
                  <a:rPr lang="en-US" dirty="0" smtClean="0"/>
                  <a:t>critical field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21" y="1105448"/>
                <a:ext cx="2380523" cy="393121"/>
              </a:xfrm>
              <a:prstGeom prst="rect">
                <a:avLst/>
              </a:prstGeom>
              <a:blipFill>
                <a:blip r:embed="rId3"/>
                <a:stretch>
                  <a:fillRect l="-2046" t="-6154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35781" y="1560677"/>
                <a:ext cx="3286990" cy="407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𝑀𝑒𝑖𝑠𝑠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𝑒𝑟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𝑣𝑜𝑟𝑡𝑒𝑥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81" y="1560677"/>
                <a:ext cx="3286990" cy="407163"/>
              </a:xfrm>
              <a:prstGeom prst="rect">
                <a:avLst/>
              </a:prstGeom>
              <a:blipFill>
                <a:blip r:embed="rId4"/>
                <a:stretch>
                  <a:fillRect l="-1481" t="-4478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154228" y="2015863"/>
            <a:ext cx="4207332" cy="2272262"/>
            <a:chOff x="1343026" y="1624343"/>
            <a:chExt cx="3772132" cy="1678804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714500" y="1673086"/>
              <a:ext cx="0" cy="13323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714500" y="3005468"/>
              <a:ext cx="31813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990975" y="1795793"/>
              <a:ext cx="0" cy="11906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667000" y="2081543"/>
              <a:ext cx="0" cy="91440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714500" y="1624343"/>
              <a:ext cx="2624234" cy="137160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2657475" y="1643393"/>
              <a:ext cx="1657350" cy="1381125"/>
            </a:xfrm>
            <a:custGeom>
              <a:avLst/>
              <a:gdLst>
                <a:gd name="connsiteX0" fmla="*/ 0 w 1657350"/>
                <a:gd name="connsiteY0" fmla="*/ 1381125 h 1381125"/>
                <a:gd name="connsiteX1" fmla="*/ 400050 w 1657350"/>
                <a:gd name="connsiteY1" fmla="*/ 809625 h 1381125"/>
                <a:gd name="connsiteX2" fmla="*/ 781050 w 1657350"/>
                <a:gd name="connsiteY2" fmla="*/ 485775 h 1381125"/>
                <a:gd name="connsiteX3" fmla="*/ 1657350 w 1657350"/>
                <a:gd name="connsiteY3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7350" h="1381125">
                  <a:moveTo>
                    <a:pt x="0" y="1381125"/>
                  </a:moveTo>
                  <a:cubicBezTo>
                    <a:pt x="134937" y="1169987"/>
                    <a:pt x="269875" y="958850"/>
                    <a:pt x="400050" y="809625"/>
                  </a:cubicBezTo>
                  <a:cubicBezTo>
                    <a:pt x="530225" y="660400"/>
                    <a:pt x="571500" y="620712"/>
                    <a:pt x="781050" y="485775"/>
                  </a:cubicBezTo>
                  <a:cubicBezTo>
                    <a:pt x="990600" y="350837"/>
                    <a:pt x="1323975" y="175418"/>
                    <a:pt x="165735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539997" y="2081543"/>
              <a:ext cx="0" cy="2476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794660" y="2062493"/>
              <a:ext cx="0" cy="2476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343026" y="2257368"/>
                  <a:ext cx="189538" cy="2046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026" y="2257368"/>
                  <a:ext cx="189538" cy="204654"/>
                </a:xfrm>
                <a:prstGeom prst="rect">
                  <a:avLst/>
                </a:prstGeom>
                <a:blipFill>
                  <a:blip r:embed="rId5"/>
                  <a:stretch>
                    <a:fillRect l="-25714" r="-22857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473582" y="3080917"/>
                  <a:ext cx="346823" cy="2222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3582" y="3080917"/>
                  <a:ext cx="346823" cy="222230"/>
                </a:xfrm>
                <a:prstGeom prst="rect">
                  <a:avLst/>
                </a:prstGeom>
                <a:blipFill>
                  <a:blip r:embed="rId6"/>
                  <a:stretch>
                    <a:fillRect l="-12500" b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797557" y="3067380"/>
                  <a:ext cx="346823" cy="2222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7557" y="3067380"/>
                  <a:ext cx="346823" cy="222230"/>
                </a:xfrm>
                <a:prstGeom prst="rect">
                  <a:avLst/>
                </a:prstGeom>
                <a:blipFill>
                  <a:blip r:embed="rId7"/>
                  <a:stretch>
                    <a:fillRect l="-12500" b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910789" y="2866968"/>
                  <a:ext cx="204369" cy="2046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0789" y="2866968"/>
                  <a:ext cx="204369" cy="204654"/>
                </a:xfrm>
                <a:prstGeom prst="rect">
                  <a:avLst/>
                </a:prstGeom>
                <a:blipFill>
                  <a:blip r:embed="rId8"/>
                  <a:stretch>
                    <a:fillRect l="-24324" r="-24324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2743200" y="1700543"/>
              <a:ext cx="58" cy="204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06559" y="4407638"/>
                <a:ext cx="6429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line energy of </a:t>
                </a:r>
                <a:r>
                  <a:rPr lang="en-US" dirty="0" smtClean="0"/>
                  <a:t>vortex/length</a:t>
                </a:r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59" y="4407638"/>
                <a:ext cx="6429375" cy="369332"/>
              </a:xfrm>
              <a:prstGeom prst="rect">
                <a:avLst/>
              </a:prstGeom>
              <a:blipFill>
                <a:blip r:embed="rId9"/>
                <a:stretch>
                  <a:fillRect l="-75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34994" y="4875562"/>
                <a:ext cx="8530477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Tradeoff vortex energy vs. field energy (to allow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</a:t>
                </a:r>
                <a:r>
                  <a:rPr lang="en-US" dirty="0" smtClean="0"/>
                  <a:t>penetrate when applied field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94" y="4875562"/>
                <a:ext cx="8530477" cy="393121"/>
              </a:xfrm>
              <a:prstGeom prst="rect">
                <a:avLst/>
              </a:prstGeom>
              <a:blipFill>
                <a:blip r:embed="rId10"/>
                <a:stretch>
                  <a:fillRect l="-643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6781800" y="1371600"/>
            <a:ext cx="2497431" cy="1339100"/>
            <a:chOff x="5764465" y="3395352"/>
            <a:chExt cx="1137370" cy="678879"/>
          </a:xfrm>
        </p:grpSpPr>
        <p:grpSp>
          <p:nvGrpSpPr>
            <p:cNvPr id="23" name="Group 22"/>
            <p:cNvGrpSpPr/>
            <p:nvPr/>
          </p:nvGrpSpPr>
          <p:grpSpPr>
            <a:xfrm>
              <a:off x="5764465" y="3395352"/>
              <a:ext cx="570964" cy="678879"/>
              <a:chOff x="5773990" y="3286865"/>
              <a:chExt cx="570964" cy="678879"/>
            </a:xfrm>
          </p:grpSpPr>
          <p:sp>
            <p:nvSpPr>
              <p:cNvPr id="26" name="Can 25"/>
              <p:cNvSpPr/>
              <p:nvPr/>
            </p:nvSpPr>
            <p:spPr>
              <a:xfrm>
                <a:off x="5935917" y="3298994"/>
                <a:ext cx="254257" cy="666750"/>
              </a:xfrm>
              <a:prstGeom prst="can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/>
              <p:cNvSpPr/>
              <p:nvPr/>
            </p:nvSpPr>
            <p:spPr>
              <a:xfrm rot="10800000">
                <a:off x="5773991" y="3487864"/>
                <a:ext cx="563819" cy="108548"/>
              </a:xfrm>
              <a:prstGeom prst="arc">
                <a:avLst>
                  <a:gd name="adj1" fmla="val 10035816"/>
                  <a:gd name="adj2" fmla="val 1333169"/>
                </a:avLst>
              </a:prstGeom>
              <a:ln w="15875"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0800000">
                <a:off x="5781135" y="3648923"/>
                <a:ext cx="563819" cy="108548"/>
              </a:xfrm>
              <a:prstGeom prst="arc">
                <a:avLst>
                  <a:gd name="adj1" fmla="val 10035816"/>
                  <a:gd name="adj2" fmla="val 1333169"/>
                </a:avLst>
              </a:prstGeom>
              <a:ln w="15875"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c 28"/>
              <p:cNvSpPr/>
              <p:nvPr/>
            </p:nvSpPr>
            <p:spPr>
              <a:xfrm rot="10800000">
                <a:off x="5773990" y="3785252"/>
                <a:ext cx="563819" cy="108548"/>
              </a:xfrm>
              <a:prstGeom prst="arc">
                <a:avLst>
                  <a:gd name="adj1" fmla="val 10035816"/>
                  <a:gd name="adj2" fmla="val 1333169"/>
                </a:avLst>
              </a:prstGeom>
              <a:ln w="15875"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935917" y="3286865"/>
                <a:ext cx="254257" cy="925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>
            <a:xfrm flipV="1">
              <a:off x="6610350" y="3395352"/>
              <a:ext cx="0" cy="6788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720760" y="3648199"/>
                  <a:ext cx="1810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0760" y="3648199"/>
                  <a:ext cx="181075" cy="27699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036677" y="5371523"/>
                <a:ext cx="2033249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677" y="5371523"/>
                <a:ext cx="2033249" cy="7265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4161362" y="5192261"/>
                <a:ext cx="3825791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nary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362" y="5192261"/>
                <a:ext cx="3825791" cy="9840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7987153" y="5396900"/>
                <a:ext cx="1181797" cy="574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153" y="5396900"/>
                <a:ext cx="1181797" cy="57477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3480470" y="6183295"/>
                <a:ext cx="1341136" cy="566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70" y="6183295"/>
                <a:ext cx="1341136" cy="56643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2591058" y="2268368"/>
            <a:ext cx="908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 1 vortex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1600582" y="2268368"/>
            <a:ext cx="1038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 0 vortices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5361560" y="6228493"/>
            <a:ext cx="204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“lower </a:t>
            </a:r>
            <a:r>
              <a:rPr lang="en-US" dirty="0"/>
              <a:t>critical </a:t>
            </a:r>
            <a:r>
              <a:rPr lang="en-US" dirty="0" smtClean="0"/>
              <a:t>field”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3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1" grpId="0"/>
      <p:bldP spid="32" grpId="0"/>
      <p:bldP spid="33" grpId="0"/>
      <p:bldP spid="34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216540"/>
                <a:ext cx="6569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?  </a:t>
                </a:r>
                <a:r>
                  <a:rPr lang="en-US" dirty="0" smtClean="0"/>
                  <a:t> Must </a:t>
                </a:r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𝐺𝐿</m:t>
                    </m:r>
                  </m:oMath>
                </a14:m>
                <a:r>
                  <a:rPr lang="en-US" dirty="0"/>
                  <a:t> to get vortex slope: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6540"/>
                <a:ext cx="6569075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939544" y="1243750"/>
                <a:ext cx="4373312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544" y="1243750"/>
                <a:ext cx="4373312" cy="769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0550" y="861768"/>
                <a:ext cx="3903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Calculate line energy  (field energy +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𝐾𝐸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50" y="861768"/>
                <a:ext cx="3903376" cy="369332"/>
              </a:xfrm>
              <a:prstGeom prst="rect">
                <a:avLst/>
              </a:prstGeom>
              <a:blipFill>
                <a:blip r:embed="rId4"/>
                <a:stretch>
                  <a:fillRect l="-140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20550" y="149759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Guess: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2063413"/>
            <a:ext cx="786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field</a:t>
            </a:r>
            <a:endParaRPr lang="en-US" sz="1400" dirty="0"/>
          </a:p>
          <a:p>
            <a:pPr algn="ctr"/>
            <a:r>
              <a:rPr lang="en-US" sz="1400" dirty="0"/>
              <a:t>energy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6897" y="2083875"/>
            <a:ext cx="1236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condensation </a:t>
            </a:r>
            <a:endParaRPr lang="en-US" sz="1400" dirty="0"/>
          </a:p>
          <a:p>
            <a:pPr algn="ctr"/>
            <a:r>
              <a:rPr lang="en-US" sz="1400" dirty="0"/>
              <a:t>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4698" y="2796207"/>
                <a:ext cx="8749682" cy="515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Solutions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   </a:t>
                </a:r>
                <a:r>
                  <a:rPr lang="en-US" dirty="0" smtClean="0"/>
                  <a:t>   use </a:t>
                </a:r>
                <a:r>
                  <a:rPr lang="en-US" dirty="0"/>
                  <a:t>full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98" y="2796207"/>
                <a:ext cx="8749682" cy="515462"/>
              </a:xfrm>
              <a:prstGeom prst="rect">
                <a:avLst/>
              </a:prstGeom>
              <a:blipFill>
                <a:blip r:embed="rId5"/>
                <a:stretch>
                  <a:fillRect l="-62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4400" y="3689764"/>
                <a:ext cx="1910587" cy="5200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tan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689764"/>
                <a:ext cx="1910587" cy="520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914400" y="4743964"/>
            <a:ext cx="3715319" cy="1592815"/>
            <a:chOff x="518754" y="1960417"/>
            <a:chExt cx="3715319" cy="15928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18754" y="1960417"/>
                  <a:ext cx="3516412" cy="6223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54" y="1960417"/>
                  <a:ext cx="3516412" cy="62235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1336228" y="3183900"/>
              <a:ext cx="2897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zero </a:t>
              </a:r>
              <a:r>
                <a:rPr lang="en-US" dirty="0"/>
                <a:t>– order </a:t>
              </a:r>
              <a:r>
                <a:rPr lang="en-US" dirty="0" smtClean="0"/>
                <a:t>Hankel </a:t>
              </a:r>
              <a:r>
                <a:rPr lang="en-US" dirty="0"/>
                <a:t>function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93068" y="4140593"/>
            <a:ext cx="6510333" cy="1739648"/>
            <a:chOff x="1000286" y="3427178"/>
            <a:chExt cx="6510333" cy="17396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825647" y="3427178"/>
                  <a:ext cx="3666645" cy="7298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5647" y="3427178"/>
                  <a:ext cx="3666645" cy="72988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825647" y="4490711"/>
                  <a:ext cx="4073359" cy="6223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+0.12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      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5647" y="4490711"/>
                  <a:ext cx="4073359" cy="62235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Left Brace 16"/>
            <p:cNvSpPr/>
            <p:nvPr/>
          </p:nvSpPr>
          <p:spPr>
            <a:xfrm>
              <a:off x="1520847" y="3480943"/>
              <a:ext cx="304800" cy="1685883"/>
            </a:xfrm>
            <a:prstGeom prst="leftBrace">
              <a:avLst>
                <a:gd name="adj1" fmla="val 54028"/>
                <a:gd name="adj2" fmla="val 50000"/>
              </a:avLst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00286" y="4134584"/>
                  <a:ext cx="2981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286" y="4134584"/>
                  <a:ext cx="29815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0204" r="-102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6001598" y="3607452"/>
              <a:ext cx="1314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(long range)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11133" y="4617220"/>
              <a:ext cx="1399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(short range)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V="1">
            <a:off x="2698020" y="5366314"/>
            <a:ext cx="0" cy="6011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549911" y="1594670"/>
            <a:ext cx="6280326" cy="2855312"/>
            <a:chOff x="3968270" y="275738"/>
            <a:chExt cx="7441174" cy="3190914"/>
          </a:xfrm>
        </p:grpSpPr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33D8D742-2BE7-403F-ABFC-6D1552793493}"/>
                </a:ext>
              </a:extLst>
            </p:cNvPr>
            <p:cNvSpPr/>
            <p:nvPr/>
          </p:nvSpPr>
          <p:spPr>
            <a:xfrm>
              <a:off x="3968270" y="1380299"/>
              <a:ext cx="3697791" cy="2086353"/>
            </a:xfrm>
            <a:prstGeom prst="arc">
              <a:avLst/>
            </a:prstGeom>
            <a:ln w="28575">
              <a:solidFill>
                <a:srgbClr val="000099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7F98EB3-2843-483C-AF8C-1F32672D37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0192" y="275738"/>
              <a:ext cx="0" cy="21477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EEED87C-8E55-47E4-87D3-2C1C9137CE3D}"/>
                </a:ext>
              </a:extLst>
            </p:cNvPr>
            <p:cNvCxnSpPr/>
            <p:nvPr/>
          </p:nvCxnSpPr>
          <p:spPr>
            <a:xfrm>
              <a:off x="5766920" y="2423477"/>
              <a:ext cx="37865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Freeform: Shape 18">
              <a:extLst>
                <a:ext uri="{FF2B5EF4-FFF2-40B4-BE49-F238E27FC236}">
                  <a16:creationId xmlns:a16="http://schemas.microsoft.com/office/drawing/2014/main" id="{B44A06F2-7FE8-427A-AD0C-20972C53C031}"/>
                </a:ext>
              </a:extLst>
            </p:cNvPr>
            <p:cNvSpPr/>
            <p:nvPr/>
          </p:nvSpPr>
          <p:spPr>
            <a:xfrm>
              <a:off x="5778735" y="1581980"/>
              <a:ext cx="1101945" cy="843509"/>
            </a:xfrm>
            <a:custGeom>
              <a:avLst/>
              <a:gdLst>
                <a:gd name="connsiteX0" fmla="*/ 0 w 996286"/>
                <a:gd name="connsiteY0" fmla="*/ 668740 h 668740"/>
                <a:gd name="connsiteX1" fmla="*/ 586854 w 996286"/>
                <a:gd name="connsiteY1" fmla="*/ 382137 h 668740"/>
                <a:gd name="connsiteX2" fmla="*/ 996286 w 996286"/>
                <a:gd name="connsiteY2" fmla="*/ 0 h 66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286" h="668740">
                  <a:moveTo>
                    <a:pt x="0" y="668740"/>
                  </a:moveTo>
                  <a:cubicBezTo>
                    <a:pt x="210403" y="581167"/>
                    <a:pt x="420806" y="493594"/>
                    <a:pt x="586854" y="382137"/>
                  </a:cubicBezTo>
                  <a:cubicBezTo>
                    <a:pt x="752902" y="270680"/>
                    <a:pt x="874594" y="135340"/>
                    <a:pt x="996286" y="0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Freeform: Shape 21">
              <a:extLst>
                <a:ext uri="{FF2B5EF4-FFF2-40B4-BE49-F238E27FC236}">
                  <a16:creationId xmlns:a16="http://schemas.microsoft.com/office/drawing/2014/main" id="{FB62DACD-0AFE-48BF-8B1A-8CE86E5F2A20}"/>
                </a:ext>
              </a:extLst>
            </p:cNvPr>
            <p:cNvSpPr/>
            <p:nvPr/>
          </p:nvSpPr>
          <p:spPr>
            <a:xfrm>
              <a:off x="6883655" y="889388"/>
              <a:ext cx="1523492" cy="690340"/>
            </a:xfrm>
            <a:custGeom>
              <a:avLst/>
              <a:gdLst>
                <a:gd name="connsiteX0" fmla="*/ 0 w 1405719"/>
                <a:gd name="connsiteY0" fmla="*/ 614149 h 614149"/>
                <a:gd name="connsiteX1" fmla="*/ 409433 w 1405719"/>
                <a:gd name="connsiteY1" fmla="*/ 136478 h 614149"/>
                <a:gd name="connsiteX2" fmla="*/ 736979 w 1405719"/>
                <a:gd name="connsiteY2" fmla="*/ 0 h 614149"/>
                <a:gd name="connsiteX3" fmla="*/ 1078173 w 1405719"/>
                <a:gd name="connsiteY3" fmla="*/ 136478 h 614149"/>
                <a:gd name="connsiteX4" fmla="*/ 1405719 w 1405719"/>
                <a:gd name="connsiteY4" fmla="*/ 614149 h 6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5719" h="614149">
                  <a:moveTo>
                    <a:pt x="0" y="614149"/>
                  </a:moveTo>
                  <a:cubicBezTo>
                    <a:pt x="143301" y="426492"/>
                    <a:pt x="286603" y="238836"/>
                    <a:pt x="409433" y="136478"/>
                  </a:cubicBezTo>
                  <a:cubicBezTo>
                    <a:pt x="532263" y="34120"/>
                    <a:pt x="625522" y="0"/>
                    <a:pt x="736979" y="0"/>
                  </a:cubicBezTo>
                  <a:cubicBezTo>
                    <a:pt x="848436" y="0"/>
                    <a:pt x="966716" y="34120"/>
                    <a:pt x="1078173" y="136478"/>
                  </a:cubicBezTo>
                  <a:cubicBezTo>
                    <a:pt x="1189630" y="238836"/>
                    <a:pt x="1297674" y="426492"/>
                    <a:pt x="1405719" y="614149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Freeform: Shape 23">
              <a:extLst>
                <a:ext uri="{FF2B5EF4-FFF2-40B4-BE49-F238E27FC236}">
                  <a16:creationId xmlns:a16="http://schemas.microsoft.com/office/drawing/2014/main" id="{E00BCDAD-9BDB-45C1-9F5A-2F3053A43CD6}"/>
                </a:ext>
              </a:extLst>
            </p:cNvPr>
            <p:cNvSpPr/>
            <p:nvPr/>
          </p:nvSpPr>
          <p:spPr>
            <a:xfrm>
              <a:off x="7194271" y="459841"/>
              <a:ext cx="329484" cy="690339"/>
            </a:xfrm>
            <a:custGeom>
              <a:avLst/>
              <a:gdLst>
                <a:gd name="connsiteX0" fmla="*/ 0 w 259307"/>
                <a:gd name="connsiteY0" fmla="*/ 614149 h 614149"/>
                <a:gd name="connsiteX1" fmla="*/ 204716 w 259307"/>
                <a:gd name="connsiteY1" fmla="*/ 232012 h 614149"/>
                <a:gd name="connsiteX2" fmla="*/ 259307 w 259307"/>
                <a:gd name="connsiteY2" fmla="*/ 0 h 6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307" h="614149">
                  <a:moveTo>
                    <a:pt x="0" y="614149"/>
                  </a:moveTo>
                  <a:cubicBezTo>
                    <a:pt x="80749" y="474259"/>
                    <a:pt x="161498" y="334370"/>
                    <a:pt x="204716" y="232012"/>
                  </a:cubicBezTo>
                  <a:cubicBezTo>
                    <a:pt x="247934" y="129654"/>
                    <a:pt x="253620" y="64827"/>
                    <a:pt x="259307" y="0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05CC6F-AF4B-438F-8E33-EA1DFCD6C382}"/>
                </a:ext>
              </a:extLst>
            </p:cNvPr>
            <p:cNvSpPr txBox="1"/>
            <p:nvPr/>
          </p:nvSpPr>
          <p:spPr>
            <a:xfrm>
              <a:off x="8136458" y="761579"/>
              <a:ext cx="325405" cy="378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B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B2ED84-5D07-484D-ABB3-87E9D5D1323F}"/>
                </a:ext>
              </a:extLst>
            </p:cNvPr>
            <p:cNvSpPr txBox="1"/>
            <p:nvPr/>
          </p:nvSpPr>
          <p:spPr>
            <a:xfrm>
              <a:off x="5811296" y="2208691"/>
              <a:ext cx="3668214" cy="65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I	  I	    I	      I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1E4CBF-83FA-4157-8D00-65C814E34AE4}"/>
                    </a:ext>
                  </a:extLst>
                </p:cNvPr>
                <p:cNvSpPr txBox="1"/>
                <p:nvPr/>
              </p:nvSpPr>
              <p:spPr>
                <a:xfrm>
                  <a:off x="5930344" y="2496270"/>
                  <a:ext cx="399363" cy="3783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1E4CBF-83FA-4157-8D00-65C814E34A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0344" y="2496270"/>
                  <a:ext cx="399363" cy="37834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1EB1599-7896-4274-9126-11B163D20134}"/>
                    </a:ext>
                  </a:extLst>
                </p:cNvPr>
                <p:cNvSpPr txBox="1"/>
                <p:nvPr/>
              </p:nvSpPr>
              <p:spPr>
                <a:xfrm>
                  <a:off x="9037297" y="2490964"/>
                  <a:ext cx="316162" cy="3783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1EB1599-7896-4274-9126-11B163D201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7297" y="2490964"/>
                  <a:ext cx="316162" cy="37834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FA33FDF-B7D3-40AA-8E0B-4AF791C97528}"/>
                    </a:ext>
                  </a:extLst>
                </p:cNvPr>
                <p:cNvSpPr txBox="1"/>
                <p:nvPr/>
              </p:nvSpPr>
              <p:spPr>
                <a:xfrm>
                  <a:off x="6963001" y="2495188"/>
                  <a:ext cx="316162" cy="3783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FA33FDF-B7D3-40AA-8E0B-4AF791C975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3001" y="2495188"/>
                  <a:ext cx="316162" cy="378346"/>
                </a:xfrm>
                <a:prstGeom prst="rect">
                  <a:avLst/>
                </a:prstGeom>
                <a:blipFill>
                  <a:blip r:embed="rId13"/>
                  <a:stretch>
                    <a:fillRect r="-6818"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9635D4C-1607-45FB-9FE5-3745493AEFA4}"/>
                    </a:ext>
                  </a:extLst>
                </p:cNvPr>
                <p:cNvSpPr txBox="1"/>
                <p:nvPr/>
              </p:nvSpPr>
              <p:spPr>
                <a:xfrm>
                  <a:off x="7916748" y="2498599"/>
                  <a:ext cx="417489" cy="3783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9635D4C-1607-45FB-9FE5-3745493AEF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748" y="2498599"/>
                  <a:ext cx="417489" cy="378346"/>
                </a:xfrm>
                <a:prstGeom prst="rect">
                  <a:avLst/>
                </a:prstGeom>
                <a:blipFill>
                  <a:blip r:embed="rId14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EF472B0-BE29-49F2-8A46-787A09B6ABF3}"/>
                    </a:ext>
                  </a:extLst>
                </p:cNvPr>
                <p:cNvSpPr txBox="1"/>
                <p:nvPr/>
              </p:nvSpPr>
              <p:spPr>
                <a:xfrm>
                  <a:off x="9879214" y="1022652"/>
                  <a:ext cx="1066800" cy="508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sz="1600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rgbClr val="000099"/>
                    </a:solidFill>
                  </a:endParaRP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EF472B0-BE29-49F2-8A46-787A09B6AB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9214" y="1022652"/>
                  <a:ext cx="1066800" cy="508905"/>
                </a:xfrm>
                <a:prstGeom prst="rect">
                  <a:avLst/>
                </a:prstGeom>
                <a:blipFill>
                  <a:blip r:embed="rId15"/>
                  <a:stretch>
                    <a:fillRect t="-65333" r="-37415" b="-8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2CE1214-9C70-408F-9850-3039AE33111D}"/>
                    </a:ext>
                  </a:extLst>
                </p:cNvPr>
                <p:cNvSpPr txBox="1"/>
                <p:nvPr/>
              </p:nvSpPr>
              <p:spPr>
                <a:xfrm>
                  <a:off x="9461020" y="1135274"/>
                  <a:ext cx="754351" cy="3783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1600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000099"/>
                    </a:solidFill>
                  </a:endParaRPr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2CE1214-9C70-408F-9850-3039AE331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1020" y="1135274"/>
                  <a:ext cx="754351" cy="378346"/>
                </a:xfrm>
                <a:prstGeom prst="rect">
                  <a:avLst/>
                </a:prstGeom>
                <a:blipFill>
                  <a:blip r:embed="rId16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DD894DF-1FCC-47B3-894C-8B03C86179B0}"/>
                </a:ext>
              </a:extLst>
            </p:cNvPr>
            <p:cNvSpPr txBox="1"/>
            <p:nvPr/>
          </p:nvSpPr>
          <p:spPr>
            <a:xfrm>
              <a:off x="9559546" y="2215901"/>
              <a:ext cx="316162" cy="378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C279E47-BF80-4CFE-8254-F5D4AA148638}"/>
                    </a:ext>
                  </a:extLst>
                </p:cNvPr>
                <p:cNvSpPr txBox="1"/>
                <p:nvPr/>
              </p:nvSpPr>
              <p:spPr>
                <a:xfrm>
                  <a:off x="8136458" y="598832"/>
                  <a:ext cx="1456572" cy="721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func>
                          <m:func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C279E47-BF80-4CFE-8254-F5D4AA1486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6458" y="598832"/>
                  <a:ext cx="1456572" cy="72143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Freeform: Shape 18">
              <a:extLst>
                <a:ext uri="{FF2B5EF4-FFF2-40B4-BE49-F238E27FC236}">
                  <a16:creationId xmlns:a16="http://schemas.microsoft.com/office/drawing/2014/main" id="{B44A06F2-7FE8-427A-AD0C-20972C53C031}"/>
                </a:ext>
              </a:extLst>
            </p:cNvPr>
            <p:cNvSpPr/>
            <p:nvPr/>
          </p:nvSpPr>
          <p:spPr>
            <a:xfrm flipH="1">
              <a:off x="8408760" y="1584640"/>
              <a:ext cx="906419" cy="831628"/>
            </a:xfrm>
            <a:custGeom>
              <a:avLst/>
              <a:gdLst>
                <a:gd name="connsiteX0" fmla="*/ 0 w 996286"/>
                <a:gd name="connsiteY0" fmla="*/ 668740 h 668740"/>
                <a:gd name="connsiteX1" fmla="*/ 586854 w 996286"/>
                <a:gd name="connsiteY1" fmla="*/ 382137 h 668740"/>
                <a:gd name="connsiteX2" fmla="*/ 996286 w 996286"/>
                <a:gd name="connsiteY2" fmla="*/ 0 h 66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286" h="668740">
                  <a:moveTo>
                    <a:pt x="0" y="668740"/>
                  </a:moveTo>
                  <a:cubicBezTo>
                    <a:pt x="210403" y="581167"/>
                    <a:pt x="420806" y="493594"/>
                    <a:pt x="586854" y="382137"/>
                  </a:cubicBezTo>
                  <a:cubicBezTo>
                    <a:pt x="752902" y="270680"/>
                    <a:pt x="874594" y="135340"/>
                    <a:pt x="996286" y="0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33D8D742-2BE7-403F-ABFC-6D1552793493}"/>
                </a:ext>
              </a:extLst>
            </p:cNvPr>
            <p:cNvSpPr/>
            <p:nvPr/>
          </p:nvSpPr>
          <p:spPr>
            <a:xfrm flipH="1">
              <a:off x="7666061" y="1380299"/>
              <a:ext cx="3743383" cy="2086353"/>
            </a:xfrm>
            <a:prstGeom prst="arc">
              <a:avLst/>
            </a:prstGeom>
            <a:ln w="28575">
              <a:solidFill>
                <a:srgbClr val="000099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Freeform: Shape 23">
              <a:extLst>
                <a:ext uri="{FF2B5EF4-FFF2-40B4-BE49-F238E27FC236}">
                  <a16:creationId xmlns:a16="http://schemas.microsoft.com/office/drawing/2014/main" id="{E00BCDAD-9BDB-45C1-9F5A-2F3053A43CD6}"/>
                </a:ext>
              </a:extLst>
            </p:cNvPr>
            <p:cNvSpPr/>
            <p:nvPr/>
          </p:nvSpPr>
          <p:spPr>
            <a:xfrm flipH="1">
              <a:off x="7796630" y="459842"/>
              <a:ext cx="384952" cy="719412"/>
            </a:xfrm>
            <a:custGeom>
              <a:avLst/>
              <a:gdLst>
                <a:gd name="connsiteX0" fmla="*/ 0 w 259307"/>
                <a:gd name="connsiteY0" fmla="*/ 614149 h 614149"/>
                <a:gd name="connsiteX1" fmla="*/ 204716 w 259307"/>
                <a:gd name="connsiteY1" fmla="*/ 232012 h 614149"/>
                <a:gd name="connsiteX2" fmla="*/ 259307 w 259307"/>
                <a:gd name="connsiteY2" fmla="*/ 0 h 6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307" h="614149">
                  <a:moveTo>
                    <a:pt x="0" y="614149"/>
                  </a:moveTo>
                  <a:cubicBezTo>
                    <a:pt x="80749" y="474259"/>
                    <a:pt x="161498" y="334370"/>
                    <a:pt x="204716" y="232012"/>
                  </a:cubicBezTo>
                  <a:cubicBezTo>
                    <a:pt x="247934" y="129654"/>
                    <a:pt x="253620" y="64827"/>
                    <a:pt x="259307" y="0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5418429" y="6240703"/>
                <a:ext cx="63798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does not diverge in core – flattens off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 near center</a:t>
                </a: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429" y="6240703"/>
                <a:ext cx="6379823" cy="276999"/>
              </a:xfrm>
              <a:prstGeom prst="rect">
                <a:avLst/>
              </a:prstGeom>
              <a:blipFill>
                <a:blip r:embed="rId18"/>
                <a:stretch>
                  <a:fillRect l="-1338" t="-28889" r="-66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69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310558" y="364054"/>
                <a:ext cx="3624454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558" y="364054"/>
                <a:ext cx="3624454" cy="6770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22522" y="1271990"/>
                <a:ext cx="5443780" cy="5772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22" y="1271990"/>
                <a:ext cx="5443780" cy="577209"/>
              </a:xfrm>
              <a:prstGeom prst="rect">
                <a:avLst/>
              </a:prstGeom>
              <a:blipFill>
                <a:blip r:embed="rId3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208230" y="3072217"/>
                <a:ext cx="1442885" cy="6167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30" y="3072217"/>
                <a:ext cx="1442885" cy="616772"/>
              </a:xfrm>
              <a:prstGeom prst="rect">
                <a:avLst/>
              </a:prstGeom>
              <a:blipFill>
                <a:blip r:embed="rId4"/>
                <a:stretch>
                  <a:fillRect l="-4219" r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050617" y="2499944"/>
                <a:ext cx="2431370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617" y="2499944"/>
                <a:ext cx="2431370" cy="5722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235032" y="4178203"/>
            <a:ext cx="5425983" cy="2357800"/>
            <a:chOff x="1197067" y="5918200"/>
            <a:chExt cx="5425983" cy="2037589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082800" y="5918200"/>
              <a:ext cx="0" cy="1600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076450" y="7512050"/>
              <a:ext cx="4546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087043" y="6000750"/>
              <a:ext cx="1926157" cy="151130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013200" y="6000750"/>
              <a:ext cx="0" cy="151765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3194050" y="6648408"/>
              <a:ext cx="2990850" cy="857293"/>
            </a:xfrm>
            <a:custGeom>
              <a:avLst/>
              <a:gdLst>
                <a:gd name="connsiteX0" fmla="*/ 0 w 2965450"/>
                <a:gd name="connsiteY0" fmla="*/ 0 h 895350"/>
                <a:gd name="connsiteX1" fmla="*/ 768350 w 2965450"/>
                <a:gd name="connsiteY1" fmla="*/ 368300 h 895350"/>
                <a:gd name="connsiteX2" fmla="*/ 1943100 w 2965450"/>
                <a:gd name="connsiteY2" fmla="*/ 673100 h 895350"/>
                <a:gd name="connsiteX3" fmla="*/ 2965450 w 2965450"/>
                <a:gd name="connsiteY3" fmla="*/ 89535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5450" h="895350">
                  <a:moveTo>
                    <a:pt x="0" y="0"/>
                  </a:moveTo>
                  <a:cubicBezTo>
                    <a:pt x="222250" y="128058"/>
                    <a:pt x="444500" y="256117"/>
                    <a:pt x="768350" y="368300"/>
                  </a:cubicBezTo>
                  <a:cubicBezTo>
                    <a:pt x="1092200" y="480483"/>
                    <a:pt x="1576917" y="585258"/>
                    <a:pt x="1943100" y="673100"/>
                  </a:cubicBezTo>
                  <a:cubicBezTo>
                    <a:pt x="2309283" y="760942"/>
                    <a:pt x="2637366" y="828146"/>
                    <a:pt x="2965450" y="89535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2082799" y="6648451"/>
              <a:ext cx="1111251" cy="869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359773" y="6388100"/>
              <a:ext cx="253377" cy="2603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506447" y="6242093"/>
              <a:ext cx="360080" cy="4127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604560" y="6436470"/>
              <a:ext cx="253377" cy="2603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696946" y="6534213"/>
              <a:ext cx="253377" cy="2603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178610" y="7175500"/>
              <a:ext cx="253377" cy="2603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366402" y="7175500"/>
              <a:ext cx="253377" cy="2603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558830" y="7245393"/>
              <a:ext cx="184463" cy="2253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807571" y="7280339"/>
              <a:ext cx="152803" cy="1904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121443" y="7115239"/>
              <a:ext cx="152803" cy="1904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149788" y="7435808"/>
              <a:ext cx="0" cy="184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 24"/>
            <p:cNvSpPr/>
            <p:nvPr/>
          </p:nvSpPr>
          <p:spPr>
            <a:xfrm rot="918681">
              <a:off x="3965720" y="6547424"/>
              <a:ext cx="528387" cy="561230"/>
            </a:xfrm>
            <a:prstGeom prst="arc">
              <a:avLst>
                <a:gd name="adj1" fmla="val 15187254"/>
                <a:gd name="adj2" fmla="val 638173"/>
              </a:avLst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956370" y="7655001"/>
                  <a:ext cx="386837" cy="300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6370" y="7655001"/>
                  <a:ext cx="386837" cy="300788"/>
                </a:xfrm>
                <a:prstGeom prst="rect">
                  <a:avLst/>
                </a:prstGeom>
                <a:blipFill>
                  <a:blip r:embed="rId7"/>
                  <a:stretch>
                    <a:fillRect l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832537" y="7553200"/>
                  <a:ext cx="3075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2537" y="7553200"/>
                  <a:ext cx="307520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0000" r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986658" y="7609986"/>
                  <a:ext cx="396484" cy="2599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658" y="7609986"/>
                  <a:ext cx="396484" cy="259938"/>
                </a:xfrm>
                <a:prstGeom prst="rect">
                  <a:avLst/>
                </a:prstGeom>
                <a:blipFill>
                  <a:blip r:embed="rId9"/>
                  <a:stretch>
                    <a:fillRect l="-12308" b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197067" y="6579800"/>
                  <a:ext cx="632356" cy="23938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67" y="6579800"/>
                  <a:ext cx="632356" cy="239380"/>
                </a:xfrm>
                <a:prstGeom prst="rect">
                  <a:avLst/>
                </a:prstGeom>
                <a:blipFill>
                  <a:blip r:embed="rId10"/>
                  <a:stretch>
                    <a:fillRect l="-6796" r="-1359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4452981" y="6422593"/>
              <a:ext cx="1263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areas equal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559985" y="5113420"/>
                <a:ext cx="878895" cy="564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985" y="5113420"/>
                <a:ext cx="878895" cy="5642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513637" y="4293694"/>
                <a:ext cx="87889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637" y="4293694"/>
                <a:ext cx="878895" cy="5186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Brace 33"/>
          <p:cNvSpPr/>
          <p:nvPr/>
        </p:nvSpPr>
        <p:spPr>
          <a:xfrm>
            <a:off x="4026075" y="2230890"/>
            <a:ext cx="381000" cy="1349367"/>
          </a:xfrm>
          <a:prstGeom prst="rightBrace">
            <a:avLst>
              <a:gd name="adj1" fmla="val 2666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18030" y="562040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Find for the line energy: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207782" y="2218442"/>
                <a:ext cx="5443780" cy="5772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82" y="2218442"/>
                <a:ext cx="5443780" cy="57720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02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2" grpId="0"/>
      <p:bldP spid="33" grpId="0"/>
      <p:bldP spid="34" grpId="0" animBg="1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1783</Words>
  <Application>Microsoft Office PowerPoint</Application>
  <PresentationFormat>Widescreen</PresentationFormat>
  <Paragraphs>781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Harlingen, Dale J</dc:creator>
  <cp:lastModifiedBy>Van Harlingen, Dale J</cp:lastModifiedBy>
  <cp:revision>44</cp:revision>
  <dcterms:created xsi:type="dcterms:W3CDTF">2019-08-28T19:25:40Z</dcterms:created>
  <dcterms:modified xsi:type="dcterms:W3CDTF">2019-09-19T19:58:36Z</dcterms:modified>
</cp:coreProperties>
</file>